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5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68414" autoAdjust="0"/>
  </p:normalViewPr>
  <p:slideViewPr>
    <p:cSldViewPr snapToGrid="0">
      <p:cViewPr varScale="1">
        <p:scale>
          <a:sx n="43" d="100"/>
          <a:sy n="43" d="100"/>
        </p:scale>
        <p:origin x="1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4FC8C-7448-4D35-BCE7-97E9B2265F5B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0578-F256-4086-8C55-DD4F6942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4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fety.gov.au/sites/default/files/2025-07/Respond-4-Guide-to-responding-to-image-based-abuse-15July.pdf?v=1764940257567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B767-99F7-C5B0-B7A8-4CD779A81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BBAE0-0C99-A5A6-2F17-49F54C196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403BD-E49E-3893-0E05-F53722034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>
                <a:hlinkClick r:id="rId3"/>
              </a:rPr>
              <a:t>esafety.gov.au/sites/default/files/2025-07/Respond-4-Guide-to-responding-to-image-based-abuse-15July.pdf?v=1764940257567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64BCB-6D23-5821-5202-3243A042A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9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865F-9FD9-CCE9-EEBB-32F7899D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1B17D-57A1-326A-B175-DD8487E31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E5357-2624-50C1-864F-027A51627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8050-A549-CE93-2005-6E8C19D11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2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F5677-A414-314B-4ED9-3EF37388A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36DC5-8758-6DC0-FAC1-5F53863E5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0BDBA-3330-5388-1D5D-19DCB418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DE36-D08B-A933-B31E-5051A2220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1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E587-13C7-9907-A51A-1A4519BC4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27338A-796F-8FAB-AB23-30B988B94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0B0A6-B37E-1072-0947-4BD8CFA63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3D6A-F4F8-7C98-7439-278B5B2FB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2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8F57-3819-593C-CA61-7CE6BD2FC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7BF24-FC8B-E338-355A-2A8632E43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22DFA-9ED4-1D55-6DD2-9593E6DF6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39185-8A8F-8378-AE24-FD2C5E984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9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DA656-C02C-E5E8-EF25-2D9B15414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09708-C36F-74BE-9CD8-55D4C4BBF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04D80-0F52-C6BD-908A-016E7D041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AFDD2-71F3-B62B-F9E2-79AE1297E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85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6D94-9136-FD89-625C-4F6EC4DC8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5AB85-64A2-911E-C4E1-021CAF1E4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E7149-7539-232E-2EF0-C649864A0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7CE88-71D9-75C7-90AC-C0AF0D08F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F028E-DB14-436E-EB58-87BA0C048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B8E5A-B116-FB84-D2E7-718A204CD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C4A05-3ABD-4ADC-C35A-5EDDB825C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2D982-6D7D-9D07-791D-F411825EB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1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A2B49-BBF8-284E-FFC2-78E5461E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74D90-849C-186B-B3DB-17C49CC81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CBED6-0569-2318-E4AF-9D4D05B1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E0A4E-1166-5CC9-876D-3B4D115F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6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B68D-D840-6B05-0F25-9F099794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527C7-1186-C4D1-567C-F6B3EC53E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1599-BCED-6CC2-4A69-D26B26FD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A76F-1247-713B-3C8B-C78A26A8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EA470-391A-33FE-F0F8-163B2AC8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9181-5556-ADA6-A7CB-5AE0A8FB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BDA3A-41B7-C4D1-F39B-803FF4BA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9483-6E81-53A8-2FA4-E8B3FF24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BFA6-1744-A4C8-7200-B8E38E9A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EA5D-31E0-E0DE-E314-01FD2372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6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E3B1B-EDC2-1E0B-F148-57BCA4C20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06B85-43B3-96BA-4C00-314ECA6B5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C99E-9694-7782-89A6-876BD9C2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3D29-120A-E764-49AB-B8833A94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90AD-251C-4710-1E27-7FF01AD3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4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8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29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AEA5-2147-C55F-6648-0F443AC3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D637-FDB0-B946-0878-8A42918AF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8EB45-7A29-7849-A156-37682F5F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2E3F-E04E-CCBC-5EDC-F67EF71E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095E8-AC98-5138-8913-C3387EC5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06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B99E-F470-0610-BD24-09CDEB9F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C554F-DE39-3A1E-316D-1FAE754A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46492-6968-B91F-0894-F6575518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D370-4535-7D44-1140-FDC0C04F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C82E-66A9-1998-343E-DF7EC600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A56B-7767-E9CA-8BBF-4EC8987A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3117-7959-BCF4-BA35-C16AA3F2B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C7BE5-8542-6B5A-25FE-18F54B5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76A2-E838-3300-D20C-DCC23514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61EF4-7DB9-F5DE-07C6-CD1FFC4F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DD675-8142-5A44-30B2-ACE71D97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E37A-1EAD-4136-B023-F9A3F16D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4AD27-DA37-4C33-B496-9F0D089A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49B74-3EA5-1850-4687-521608F1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57354-BA47-A585-AC71-5044933F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7FD63-4044-FF7D-69CE-C5586FE02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E72C6-D51B-1841-EDD5-BA0F820D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2A5BF-81A5-96ED-7C8F-52D018AD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2CBE6-AB38-5929-A6E5-BDE8858D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96C2-DE62-E8FC-E244-3606EC0E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9DD06-585D-9A2B-6253-C52D7196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EE8B1-064C-0F92-4510-0595B3BC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B0E52-B0BF-21AA-99CF-68A574BC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99DF7-4BA0-6E7E-AA3E-45CB1E11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9E675-99BE-1CCB-5F51-A5DE0AAE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9FCF9-8F87-5470-F4DD-A2651553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3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F8A1-9EEE-ED44-0FE4-467E25A3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0528-6828-1558-450F-65C6E31A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EC783-280B-C929-5620-48664ABB2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9C865-E718-8C78-CCBB-DCEEE4AB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A9932-B686-602C-292B-2D2C9785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95F8-B99E-5397-02F9-D4D21AAF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2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9ECC-4568-314B-1A51-29991A19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5EE49-7704-2617-7D69-4949FFC92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6A33D-CC53-8D18-1A0D-418E5C299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FA95F-6919-BE45-7920-C4694683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8398E-C36B-9ED7-189A-E27B192C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E453A-23FE-D7E2-55DA-B25E688D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487F-951B-E135-CF8D-A7B4A492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48498-A69F-70B8-BA88-D23D685A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D04C3-D627-FAB2-EC50-2F0A5C951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07193-A1D7-4F6B-BCF8-CF962113592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3E11-183B-4095-26D4-B4E44C6AA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A290-3022-B6A5-FBE0-0748DDA16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8CAE37-BB34-46BE-9242-4EBB54BE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DF1BF-7EBC-E3DC-33E5-247B3C782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EC6710-6B99-59A7-D8D7-0911373EC44D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B8B213-1672-47BD-FA21-892E4F0D0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79E7FE-7E41-52CC-E491-BDAD63234343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E84ADDF-660C-C162-02B3-C6208F72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625" y="240674"/>
            <a:ext cx="8187779" cy="63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EC9B-E1EA-73AE-EF42-568CAE89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6828697-9877-CA24-5633-EC981F016F3B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DE9274-A3B1-702B-AE45-0B2F1E932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6F87A3-75EE-BB1D-368A-4DA4E99D54F8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3560EC-CFE4-810B-2726-B5446FFFB0F2}"/>
              </a:ext>
            </a:extLst>
          </p:cNvPr>
          <p:cNvSpPr txBox="1"/>
          <p:nvPr/>
        </p:nvSpPr>
        <p:spPr>
          <a:xfrm>
            <a:off x="3218411" y="431850"/>
            <a:ext cx="575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What is this guidance?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3AE64-3304-40DD-E18A-C53AA0F3BD5C}"/>
              </a:ext>
            </a:extLst>
          </p:cNvPr>
          <p:cNvSpPr txBox="1"/>
          <p:nvPr/>
        </p:nvSpPr>
        <p:spPr>
          <a:xfrm>
            <a:off x="162098" y="1269357"/>
            <a:ext cx="12029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ont" panose="00000700000000000000" pitchFamily="50" charset="0"/>
              </a:rPr>
              <a:t>eSafety</a:t>
            </a:r>
            <a:r>
              <a:rPr lang="en-US" sz="2800" dirty="0">
                <a:latin typeface="Mont" panose="00000700000000000000" pitchFamily="50" charset="0"/>
              </a:rPr>
              <a:t> Toolkit by Australian Gov. produced for schools.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Aligned with Australian legislation, not UK, but nonetheless informative in its approach.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Offers clarity on language, approach and incident response that can be adapted to our contexts.</a:t>
            </a:r>
            <a:endParaRPr lang="en-GB" sz="2800" dirty="0"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A6EFE6-CDF8-543C-C236-E566BDE2CB69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2" y="291313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1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5751-368A-80E0-C734-FBAC4B44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2E40FF5-EC6D-E39B-58D6-1C41766F7EF3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33E7FC-9CDA-DBCE-342C-B260A434F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90D7B0-7E32-AE0C-76A1-B0E7F7CAD7B5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194B1C-0877-22C7-5C27-AF236CBFC1D7}"/>
              </a:ext>
            </a:extLst>
          </p:cNvPr>
          <p:cNvSpPr txBox="1"/>
          <p:nvPr/>
        </p:nvSpPr>
        <p:spPr>
          <a:xfrm>
            <a:off x="2923965" y="431850"/>
            <a:ext cx="63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Preparing for an incident 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DF8C1-B3C8-E621-52B0-CD9BF19D1A0A}"/>
              </a:ext>
            </a:extLst>
          </p:cNvPr>
          <p:cNvSpPr txBox="1"/>
          <p:nvPr/>
        </p:nvSpPr>
        <p:spPr>
          <a:xfrm>
            <a:off x="183572" y="1645692"/>
            <a:ext cx="11824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Effective policy clearly specifies the response and actions in case of creating/distributing explicit deepfakes as well as the potential likelihood of an incident.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Includes disciplinary measures, pathways for reporting and support for </a:t>
            </a:r>
            <a:r>
              <a:rPr lang="en-US" sz="2800" b="1" dirty="0">
                <a:latin typeface="Mont Bold" panose="00000900000000000000" pitchFamily="50" charset="0"/>
              </a:rPr>
              <a:t>all</a:t>
            </a:r>
            <a:r>
              <a:rPr lang="en-US" sz="2800" dirty="0">
                <a:latin typeface="Mont" panose="00000700000000000000" pitchFamily="50" charset="0"/>
              </a:rPr>
              <a:t> involved.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Includes comms protocols that consider all potential stakeholders as well as privacy and legal considerations.</a:t>
            </a:r>
            <a:endParaRPr lang="en-GB" sz="2800" dirty="0"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E33E15-BA82-F5AC-69E4-2AA8235AA495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1" y="431850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0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6FDE6-B610-0F6C-55FC-324F70D9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D66AB3-4143-F36A-213D-9EB6FA9C2674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4738CA-86F5-C65E-2FF7-19822C589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F44766-CE7D-37DB-67D1-7C7E6D1AAD48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65BC13-6E3F-BD89-D8B7-BE8069468DB0}"/>
              </a:ext>
            </a:extLst>
          </p:cNvPr>
          <p:cNvSpPr txBox="1"/>
          <p:nvPr/>
        </p:nvSpPr>
        <p:spPr>
          <a:xfrm>
            <a:off x="2923965" y="431850"/>
            <a:ext cx="63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Managing an incident 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CF97-126A-1AEF-9A00-417E44435C07}"/>
              </a:ext>
            </a:extLst>
          </p:cNvPr>
          <p:cNvSpPr txBox="1"/>
          <p:nvPr/>
        </p:nvSpPr>
        <p:spPr>
          <a:xfrm>
            <a:off x="183572" y="1645692"/>
            <a:ext cx="11824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Wellbeing of CYP/staff principal concern, not reputation.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Need-to-know approach to info sharing to maintain confidentiality and </a:t>
            </a:r>
            <a:r>
              <a:rPr lang="en-US" sz="2800" dirty="0" err="1">
                <a:latin typeface="Mont" panose="00000700000000000000" pitchFamily="50" charset="0"/>
              </a:rPr>
              <a:t>minimise</a:t>
            </a:r>
            <a:r>
              <a:rPr lang="en-US" sz="2800" dirty="0">
                <a:latin typeface="Mont" panose="00000700000000000000" pitchFamily="50" charset="0"/>
              </a:rPr>
              <a:t> unintended effects.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Involve impacted parties in support that promotes their agency and decision-making.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Keep family appropriately informed.</a:t>
            </a:r>
            <a:endParaRPr lang="en-GB" sz="2800" dirty="0"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3A3AFE-350E-6544-B7EF-7178095FE008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1" y="431850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9F0F-0497-C8FE-9FCB-2A52213E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6729B0-8530-0191-D426-227010F5ECBC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09CFF1-1FF0-B877-4A6C-E7D4DC019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47E781-5766-01AE-EE0D-18FF0FFAB0EB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972116-1D1F-3E5A-2627-865B8F902BA7}"/>
              </a:ext>
            </a:extLst>
          </p:cNvPr>
          <p:cNvSpPr txBox="1"/>
          <p:nvPr/>
        </p:nvSpPr>
        <p:spPr>
          <a:xfrm>
            <a:off x="2923965" y="431850"/>
            <a:ext cx="63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Steps to report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F2BEA-97EA-E6BD-1B5D-75EFE9565389}"/>
              </a:ext>
            </a:extLst>
          </p:cNvPr>
          <p:cNvSpPr txBox="1"/>
          <p:nvPr/>
        </p:nvSpPr>
        <p:spPr>
          <a:xfrm>
            <a:off x="190462" y="1078181"/>
            <a:ext cx="11824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" panose="00000700000000000000" pitchFamily="50" charset="0"/>
              </a:rPr>
              <a:t>Upon notification, designated leads should find out whether images depict students/staff in explicit contexts.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" panose="00000700000000000000" pitchFamily="50" charset="0"/>
              </a:rPr>
              <a:t>Collect necessary evidence for reporting while avoiding unnecessary exposure to/storage of explicit material.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" panose="00000700000000000000" pitchFamily="50" charset="0"/>
              </a:rPr>
              <a:t>Coordinate response with leadership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" panose="00000700000000000000" pitchFamily="50" charset="0"/>
              </a:rPr>
              <a:t>Consult/report to relevant support multi-agency response (wellbeing support, police, </a:t>
            </a:r>
            <a:r>
              <a:rPr lang="en-US" sz="2400" dirty="0" err="1">
                <a:latin typeface="Mont" panose="00000700000000000000" pitchFamily="50" charset="0"/>
              </a:rPr>
              <a:t>etc</a:t>
            </a:r>
            <a:r>
              <a:rPr lang="en-US" sz="2400" dirty="0">
                <a:latin typeface="Mont" panose="00000700000000000000" pitchFamily="50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" panose="00000700000000000000" pitchFamily="50" charset="0"/>
              </a:rPr>
              <a:t>Follow school policy and statutory guidance where available.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ont" panose="00000700000000000000" pitchFamily="50" charset="0"/>
              </a:rPr>
              <a:t>Ensure all involved are supported.</a:t>
            </a:r>
            <a:endParaRPr lang="en-GB" sz="2400" dirty="0"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DE964-CDEF-098D-7256-3D1CFDD10A6F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1" y="431850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E215B-EE56-E245-9FD5-12B3F2B3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956E47-3ACA-3FC3-259F-84628AB2DD8A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02050F-0C87-61ED-9A6C-AAFC0A0F3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CD0C21-8644-A529-5EF6-E76AF8787F83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FDDF0F-C9C2-D15C-162F-5DA0F92F4652}"/>
              </a:ext>
            </a:extLst>
          </p:cNvPr>
          <p:cNvSpPr txBox="1"/>
          <p:nvPr/>
        </p:nvSpPr>
        <p:spPr>
          <a:xfrm>
            <a:off x="2635426" y="542266"/>
            <a:ext cx="693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Support for affected people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F9C6E-26DD-D7CE-EDB4-5B69B6365602}"/>
              </a:ext>
            </a:extLst>
          </p:cNvPr>
          <p:cNvSpPr txBox="1"/>
          <p:nvPr/>
        </p:nvSpPr>
        <p:spPr>
          <a:xfrm>
            <a:off x="183572" y="1313183"/>
            <a:ext cx="11824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Recognition of implicit harm in deepfake creation and distribution (compromising dignity, feelings of shame/self-blame/humiliation, fear, isolation).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ont" panose="00000700000000000000" pitchFamily="50" charset="0"/>
              </a:rPr>
              <a:t>Recognise</a:t>
            </a:r>
            <a:r>
              <a:rPr lang="en-US" sz="2800" dirty="0">
                <a:latin typeface="Mont" panose="00000700000000000000" pitchFamily="50" charset="0"/>
              </a:rPr>
              <a:t> the potential barriers to help-seeking.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Trauma-informed, confidential support for victim(s) and affected peers and family.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Restorative and trauma-informed approach to creator(s) of material, in line with policies and statutory guidance.</a:t>
            </a:r>
            <a:endParaRPr lang="en-GB" sz="2800" dirty="0"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95B0D-0899-4574-9AF2-AC4F888797A5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1" y="431850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BF820-1777-2903-B474-6B956DEC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61F504-16AB-7CCC-3023-CE541C6A2EAA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2DD54A-91B7-A9BA-EBE8-D12F8112D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47F976-BC2B-D70A-9DB9-ED8BCC34A5D0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EE5E22-0521-A897-87E1-4FA643387B6A}"/>
              </a:ext>
            </a:extLst>
          </p:cNvPr>
          <p:cNvSpPr txBox="1"/>
          <p:nvPr/>
        </p:nvSpPr>
        <p:spPr>
          <a:xfrm>
            <a:off x="2635426" y="542266"/>
            <a:ext cx="693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Including AI in RSE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CB8FB-DED5-56CC-DF1A-260BE12AE988}"/>
              </a:ext>
            </a:extLst>
          </p:cNvPr>
          <p:cNvSpPr txBox="1"/>
          <p:nvPr/>
        </p:nvSpPr>
        <p:spPr>
          <a:xfrm>
            <a:off x="190463" y="1490189"/>
            <a:ext cx="118248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Exploring legality and morality.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Reflection on potential harm, despite synthetic nature of material.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Understanding related and intersecting issues (such as misogyny, blackmail, coercion, relationships </a:t>
            </a:r>
            <a:r>
              <a:rPr lang="en-US" sz="2800" dirty="0" err="1">
                <a:latin typeface="Mont" panose="00000700000000000000" pitchFamily="50" charset="0"/>
              </a:rPr>
              <a:t>etc</a:t>
            </a:r>
            <a:r>
              <a:rPr lang="en-US" sz="2800" dirty="0">
                <a:latin typeface="Mont" panose="00000700000000000000" pitchFamily="50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Understanding where and how to report. </a:t>
            </a:r>
            <a:endParaRPr lang="en-GB" sz="2800" dirty="0">
              <a:latin typeface="Mont" panose="000007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04FAFF-C0EB-B3C8-2D1F-8BA0B5564D7A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1" y="431850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6213-615B-E654-EF43-BDF478AA0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BED327-0ED0-3C8E-F8F4-DD6F71555C41}"/>
              </a:ext>
            </a:extLst>
          </p:cNvPr>
          <p:cNvGrpSpPr/>
          <p:nvPr/>
        </p:nvGrpSpPr>
        <p:grpSpPr>
          <a:xfrm>
            <a:off x="-43754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62B03F-9007-EF82-7371-F1F2A45DD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DF430C-8378-D6B7-C835-C005E12D6400}"/>
                </a:ext>
              </a:extLst>
            </p:cNvPr>
            <p:cNvSpPr/>
            <p:nvPr/>
          </p:nvSpPr>
          <p:spPr>
            <a:xfrm>
              <a:off x="-65631" y="361011"/>
              <a:ext cx="18439937" cy="9524199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C9A33E-92C0-0FD0-073C-29B0840A207A}"/>
              </a:ext>
            </a:extLst>
          </p:cNvPr>
          <p:cNvSpPr txBox="1"/>
          <p:nvPr/>
        </p:nvSpPr>
        <p:spPr>
          <a:xfrm>
            <a:off x="190464" y="542266"/>
            <a:ext cx="346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Strengths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9164E-B5EE-08F4-78D3-8E178E00FDE4}"/>
              </a:ext>
            </a:extLst>
          </p:cNvPr>
          <p:cNvSpPr txBox="1"/>
          <p:nvPr/>
        </p:nvSpPr>
        <p:spPr>
          <a:xfrm>
            <a:off x="175188" y="1188596"/>
            <a:ext cx="5905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ont" panose="00000700000000000000" pitchFamily="50" charset="0"/>
              </a:rPr>
              <a:t>Recognises</a:t>
            </a:r>
            <a:r>
              <a:rPr lang="en-US" sz="2800" dirty="0">
                <a:latin typeface="Mont" panose="00000700000000000000" pitchFamily="50" charset="0"/>
              </a:rPr>
              <a:t> harm of AI image abuse.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Primary focus on affected people and their support.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Considers integrated prevention and preparation for incidents as well as response.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Mont" panose="000007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56416-9415-3F7A-97AA-DF7B0210B1C3}"/>
              </a:ext>
            </a:extLst>
          </p:cNvPr>
          <p:cNvSpPr txBox="1"/>
          <p:nvPr/>
        </p:nvSpPr>
        <p:spPr>
          <a:xfrm>
            <a:off x="6284406" y="1188596"/>
            <a:ext cx="5905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Designed for a different context.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Short on information about responding to young creators of explicit AI images.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ont" panose="000007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" panose="00000700000000000000" pitchFamily="50" charset="0"/>
              </a:rPr>
              <a:t>Lacks wider technological context.</a:t>
            </a:r>
            <a:endParaRPr lang="en-GB" sz="2800" dirty="0">
              <a:latin typeface="Mont" panose="000007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1335F-93F6-CB3F-9293-EF55802ACAA1}"/>
              </a:ext>
            </a:extLst>
          </p:cNvPr>
          <p:cNvSpPr txBox="1"/>
          <p:nvPr/>
        </p:nvSpPr>
        <p:spPr>
          <a:xfrm>
            <a:off x="6461760" y="542265"/>
            <a:ext cx="346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Weaknesses</a:t>
            </a:r>
            <a:endParaRPr lang="en-GB" sz="3600" dirty="0">
              <a:latin typeface="Mont Bold" panose="000009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6D383-C2FD-6551-A4C6-900C7114E563}"/>
              </a:ext>
            </a:extLst>
          </p:cNvPr>
          <p:cNvSpPr txBox="1"/>
          <p:nvPr/>
        </p:nvSpPr>
        <p:spPr>
          <a:xfrm>
            <a:off x="4995208" y="5765327"/>
            <a:ext cx="240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 Bold" panose="00000900000000000000" pitchFamily="50" charset="0"/>
              </a:rPr>
              <a:t>What else?</a:t>
            </a:r>
            <a:endParaRPr lang="en-GB" sz="2800" dirty="0">
              <a:latin typeface="Mont Bold" panose="000009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C3821-3844-4606-694D-C36B859423F3}"/>
              </a:ext>
            </a:extLst>
          </p:cNvPr>
          <p:cNvPicPr/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72381" y="431850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3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20EFA-AC0D-1CA1-3CCE-1FEF3D35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BCEC880-144D-D5EC-3FA9-C3080F7ACA3E}"/>
              </a:ext>
            </a:extLst>
          </p:cNvPr>
          <p:cNvGrpSpPr/>
          <p:nvPr/>
        </p:nvGrpSpPr>
        <p:grpSpPr>
          <a:xfrm>
            <a:off x="0" y="-83060"/>
            <a:ext cx="12293292" cy="6885185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E0004B-B0E7-5687-F101-0BF6E8F6E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BB3A68-0E79-96EC-A820-6738BADB3D0B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655574A-E02C-FD8D-85CE-58341757A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2742328" y="1462208"/>
            <a:ext cx="6707345" cy="3933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F5E6C6-EA8D-2879-8748-DE0DD3EB25B8}"/>
              </a:ext>
            </a:extLst>
          </p:cNvPr>
          <p:cNvSpPr txBox="1"/>
          <p:nvPr/>
        </p:nvSpPr>
        <p:spPr>
          <a:xfrm>
            <a:off x="1117600" y="889001"/>
            <a:ext cx="9245600" cy="567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  </a:t>
            </a:r>
            <a:r>
              <a:rPr lang="en-GB" sz="2133" b="1" dirty="0">
                <a:solidFill>
                  <a:prstClr val="black"/>
                </a:solidFill>
                <a:latin typeface="Calibri"/>
              </a:rPr>
              <a:t>Creative Commons Attribution-</a:t>
            </a:r>
            <a:r>
              <a:rPr lang="en-GB" sz="2133" b="1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b="1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GB" sz="2133" b="1" dirty="0" err="1">
                <a:solidFill>
                  <a:prstClr val="black"/>
                </a:solidFill>
                <a:latin typeface="Calibri"/>
              </a:rPr>
              <a:t>NoDerivatives</a:t>
            </a:r>
            <a:r>
              <a:rPr lang="en-GB" sz="2133" b="1" dirty="0">
                <a:solidFill>
                  <a:prstClr val="black"/>
                </a:solidFill>
                <a:latin typeface="Calibri"/>
              </a:rPr>
              <a:t> 4.0 International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This license requires that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reusers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give credit to the creator (GBV Education Team, Salford Foundation) It allows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reusers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to copy and distribute the material in any medium or format in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unadapted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form and for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purposes only.</a:t>
            </a: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</a:rPr>
              <a:t>BY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Credit must be given to the creator (GBV Education Team, Salford Foundation)</a:t>
            </a: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</a:rPr>
              <a:t>NC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Only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use of this work is permitted. </a:t>
            </a:r>
            <a:r>
              <a:rPr lang="en-GB" sz="2133" i="1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i="1" dirty="0">
                <a:solidFill>
                  <a:prstClr val="black"/>
                </a:solidFill>
                <a:latin typeface="Calibri"/>
              </a:rPr>
              <a:t> means not primarily intended for or directed towards commercial advantage or monetary compensation.</a:t>
            </a:r>
            <a:endParaRPr lang="en-GB" sz="2133" dirty="0">
              <a:solidFill>
                <a:prstClr val="black"/>
              </a:solidFill>
              <a:latin typeface="Calibri"/>
            </a:endParaRP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</a:rPr>
              <a:t>ND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No derivatives or adaptations of this work are permitted.</a:t>
            </a: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  <a:hlinkClick r:id="rId5"/>
              </a:rPr>
              <a:t>See the License Deed</a:t>
            </a:r>
            <a:endParaRPr lang="en-GB" sz="29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61EE3-D1DA-32C9-9637-93F00A6B60AC}"/>
              </a:ext>
            </a:extLst>
          </p:cNvPr>
          <p:cNvSpPr txBox="1"/>
          <p:nvPr/>
        </p:nvSpPr>
        <p:spPr>
          <a:xfrm>
            <a:off x="3556000" y="431800"/>
            <a:ext cx="513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2667" dirty="0">
                <a:solidFill>
                  <a:prstClr val="black"/>
                </a:solidFill>
                <a:latin typeface="Mont" panose="00000700000000000000" pitchFamily="50" charset="0"/>
              </a:rPr>
              <a:t>Licensing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697AB0-BDC2-2700-5F21-6E7C295AD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400" y="5841905"/>
            <a:ext cx="3530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533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Mont</vt:lpstr>
      <vt:lpstr>Mont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McGeehan</dc:creator>
  <cp:lastModifiedBy>Carolina Hinojosa</cp:lastModifiedBy>
  <cp:revision>4</cp:revision>
  <dcterms:created xsi:type="dcterms:W3CDTF">2025-12-05T09:00:05Z</dcterms:created>
  <dcterms:modified xsi:type="dcterms:W3CDTF">2026-06-18T13:50:26Z</dcterms:modified>
</cp:coreProperties>
</file>