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301" r:id="rId4"/>
    <p:sldId id="296" r:id="rId5"/>
    <p:sldId id="302" r:id="rId6"/>
    <p:sldId id="265" r:id="rId7"/>
    <p:sldId id="273" r:id="rId8"/>
    <p:sldId id="303" r:id="rId9"/>
    <p:sldId id="280" r:id="rId10"/>
    <p:sldId id="304" r:id="rId11"/>
    <p:sldId id="298" r:id="rId12"/>
    <p:sldId id="305" r:id="rId13"/>
    <p:sldId id="292" r:id="rId14"/>
    <p:sldId id="306" r:id="rId15"/>
  </p:sldIdLst>
  <p:sldSz cx="18288000" cy="10287000"/>
  <p:notesSz cx="6858000" cy="9144000"/>
  <p:embeddedFontLst>
    <p:embeddedFont>
      <p:font typeface="Mont" panose="00000700000000000000" pitchFamily="50" charset="0"/>
      <p:regular r:id="rId17"/>
      <p:bold r:id="rId18"/>
    </p:embeddedFont>
    <p:embeddedFont>
      <p:font typeface="Mont 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782" autoAdjust="0"/>
  </p:normalViewPr>
  <p:slideViewPr>
    <p:cSldViewPr>
      <p:cViewPr varScale="1">
        <p:scale>
          <a:sx n="34" d="100"/>
          <a:sy n="34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2173-2E3C-4060-9CBC-F46E7DA03E9B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7164-ABF3-43B5-A40B-1A65ACC7A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90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6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97CA-9A85-A821-3C10-BD5AD348B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C5F39-B2C1-0255-6D42-98BB3EC73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A74B1-F14C-47C1-A334-37D289E55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recap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3381-DE8E-95C7-4BB4-7EF9ABC97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5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82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7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10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03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7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3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FFDCD-7591-0EBE-755F-32419122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D62DE-DBDF-E9BB-75E0-FDA1D254C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D98E1-27DD-529B-63A6-3000E4FCA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on screen format – get boys to suggest/come up to screen to match them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5C97-A544-F9D2-2CF4-23B6ED7C6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3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4064375" y="186642"/>
            <a:ext cx="10159244" cy="9913716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5886446" y="3641685"/>
            <a:ext cx="6515100" cy="3003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14" y="8657526"/>
            <a:ext cx="4311417" cy="13862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70" y="8042201"/>
            <a:ext cx="1972875" cy="2114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4606286" y="5981700"/>
            <a:ext cx="907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Mont Bold" panose="00000900000000000000" pitchFamily="50" charset="0"/>
              </a:rPr>
              <a:t>Session 1 </a:t>
            </a: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E349A-F69E-2FFE-C361-83E170BD6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5336919" y="2193311"/>
            <a:ext cx="76141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latin typeface="Mont Bold" panose="020B0604020202020204" charset="0"/>
              </a:rPr>
              <a:t>Stereotypes</a:t>
            </a:r>
            <a:r>
              <a:rPr lang="en-US" sz="6500" dirty="0"/>
              <a:t> </a:t>
            </a:r>
            <a:endParaRPr lang="en-GB" sz="6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F89F5-4393-5C0D-D918-1D65EDC7FE18}"/>
              </a:ext>
            </a:extLst>
          </p:cNvPr>
          <p:cNvSpPr txBox="1"/>
          <p:nvPr/>
        </p:nvSpPr>
        <p:spPr>
          <a:xfrm>
            <a:off x="2014130" y="3528045"/>
            <a:ext cx="142597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latin typeface="Mont" panose="00000700000000000000" pitchFamily="50" charset="0"/>
              </a:rPr>
              <a:t>Stereotypes are </a:t>
            </a:r>
            <a:r>
              <a:rPr lang="en-GB" sz="4500" b="1" dirty="0">
                <a:latin typeface="Mont Bold" panose="00000900000000000000" pitchFamily="50" charset="0"/>
              </a:rPr>
              <a:t>internalised</a:t>
            </a:r>
            <a:r>
              <a:rPr lang="en-GB" sz="4500" dirty="0">
                <a:latin typeface="Mont" panose="00000700000000000000" pitchFamily="50" charset="0"/>
              </a:rPr>
              <a:t> beliefs about people, or groups of people, and how they should look or act.</a:t>
            </a:r>
          </a:p>
          <a:p>
            <a:pPr algn="ctr"/>
            <a:endParaRPr lang="en-GB" sz="4500" dirty="0">
              <a:latin typeface="Mont" panose="00000700000000000000" pitchFamily="50" charset="0"/>
            </a:endParaRPr>
          </a:p>
          <a:p>
            <a:pPr algn="ctr"/>
            <a:r>
              <a:rPr lang="en-GB" sz="4500" dirty="0">
                <a:latin typeface="Mont" panose="00000700000000000000" pitchFamily="50" charset="0"/>
              </a:rPr>
              <a:t> These beliefs are </a:t>
            </a:r>
            <a:r>
              <a:rPr lang="en-GB" sz="4500" dirty="0">
                <a:latin typeface="Mont Bold" panose="00000900000000000000" pitchFamily="50" charset="0"/>
              </a:rPr>
              <a:t>not true</a:t>
            </a:r>
            <a:r>
              <a:rPr lang="en-GB" sz="4500" dirty="0">
                <a:latin typeface="Mont" panose="00000700000000000000" pitchFamily="50" charset="0"/>
              </a:rPr>
              <a:t>, </a:t>
            </a:r>
            <a:r>
              <a:rPr lang="en-GB" sz="4500" dirty="0">
                <a:latin typeface="Mont Bold" panose="00000900000000000000" pitchFamily="50" charset="0"/>
              </a:rPr>
              <a:t>restrict </a:t>
            </a:r>
            <a:r>
              <a:rPr lang="en-GB" sz="4500" dirty="0">
                <a:latin typeface="Mont" panose="00000700000000000000" pitchFamily="50" charset="0"/>
              </a:rPr>
              <a:t>what people do, and </a:t>
            </a:r>
            <a:r>
              <a:rPr lang="en-GB" sz="4500" dirty="0">
                <a:latin typeface="Mont Bold" panose="00000900000000000000" pitchFamily="50" charset="0"/>
              </a:rPr>
              <a:t>limit people’s choices</a:t>
            </a:r>
            <a:r>
              <a:rPr lang="en-GB" sz="4500" dirty="0">
                <a:latin typeface="Mont" panose="00000700000000000000" pitchFamily="50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8902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CE69E60-EBBB-06CF-30F0-93950C9A40E5}"/>
              </a:ext>
            </a:extLst>
          </p:cNvPr>
          <p:cNvGrpSpPr/>
          <p:nvPr/>
        </p:nvGrpSpPr>
        <p:grpSpPr>
          <a:xfrm>
            <a:off x="0" y="-3810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C08A0E6-3E14-7185-6271-2F4E66812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E4ADAA-7EE9-22BF-5B79-A4C63E12C7AF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D797FC5-63C2-B3A3-808A-3BF4332761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75599"/>
            <a:ext cx="10061018" cy="590037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86A6E88-5C0E-834F-9B3D-99BA4FC70E39}"/>
              </a:ext>
            </a:extLst>
          </p:cNvPr>
          <p:cNvGrpSpPr/>
          <p:nvPr/>
        </p:nvGrpSpPr>
        <p:grpSpPr>
          <a:xfrm>
            <a:off x="2819400" y="2665822"/>
            <a:ext cx="3302704" cy="5837896"/>
            <a:chOff x="7666397" y="2894341"/>
            <a:chExt cx="3869607" cy="6899532"/>
          </a:xfrm>
        </p:grpSpPr>
        <p:pic>
          <p:nvPicPr>
            <p:cNvPr id="7" name="Graphic 6" descr="Boy wearing cape">
              <a:extLst>
                <a:ext uri="{FF2B5EF4-FFF2-40B4-BE49-F238E27FC236}">
                  <a16:creationId xmlns:a16="http://schemas.microsoft.com/office/drawing/2014/main" id="{C8069CAD-87FB-CD60-1893-37F090569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6397" y="2894341"/>
              <a:ext cx="3217048" cy="6675380"/>
            </a:xfrm>
            <a:prstGeom prst="rect">
              <a:avLst/>
            </a:prstGeom>
          </p:spPr>
        </p:pic>
        <p:pic>
          <p:nvPicPr>
            <p:cNvPr id="34" name="Graphic 33" descr="Soccer ball with solid fill">
              <a:extLst>
                <a:ext uri="{FF2B5EF4-FFF2-40B4-BE49-F238E27FC236}">
                  <a16:creationId xmlns:a16="http://schemas.microsoft.com/office/drawing/2014/main" id="{BBC9AF32-2068-F5B7-204D-8B1A46E6D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21604" y="8879473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Graphic 2" descr="Boy wearing backpack">
            <a:extLst>
              <a:ext uri="{FF2B5EF4-FFF2-40B4-BE49-F238E27FC236}">
                <a16:creationId xmlns:a16="http://schemas.microsoft.com/office/drawing/2014/main" id="{F487EF27-7131-F36F-0F93-8A71B0B689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88058" y="2019300"/>
            <a:ext cx="2658153" cy="660137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BBC49FC-5FE6-0F4F-DFF7-042CD29F374F}"/>
              </a:ext>
            </a:extLst>
          </p:cNvPr>
          <p:cNvSpPr/>
          <p:nvPr/>
        </p:nvSpPr>
        <p:spPr>
          <a:xfrm>
            <a:off x="6858000" y="4983411"/>
            <a:ext cx="5611278" cy="6636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02EC5-A983-E022-2D50-E1F24537706A}"/>
              </a:ext>
            </a:extLst>
          </p:cNvPr>
          <p:cNvSpPr txBox="1"/>
          <p:nvPr/>
        </p:nvSpPr>
        <p:spPr>
          <a:xfrm>
            <a:off x="371661" y="124837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Mont Bold" panose="020B0604020202020204" charset="0"/>
              </a:rPr>
              <a:t>How do stereotypes affect us? </a:t>
            </a:r>
            <a:endParaRPr lang="en-GB" sz="6000" dirty="0">
              <a:latin typeface="Mont Bold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1E4FF-963D-37A3-D44E-470739C2E334}"/>
              </a:ext>
            </a:extLst>
          </p:cNvPr>
          <p:cNvSpPr txBox="1"/>
          <p:nvPr/>
        </p:nvSpPr>
        <p:spPr>
          <a:xfrm>
            <a:off x="2514600" y="8801100"/>
            <a:ext cx="299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" panose="00000700000000000000" pitchFamily="50" charset="0"/>
              </a:rPr>
              <a:t>Primary School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F37DC-D460-3169-259D-00255252BE1E}"/>
              </a:ext>
            </a:extLst>
          </p:cNvPr>
          <p:cNvSpPr txBox="1"/>
          <p:nvPr/>
        </p:nvSpPr>
        <p:spPr>
          <a:xfrm>
            <a:off x="13280877" y="8801100"/>
            <a:ext cx="355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" panose="00000700000000000000" pitchFamily="50" charset="0"/>
              </a:rPr>
              <a:t>Secondary School </a:t>
            </a:r>
          </a:p>
        </p:txBody>
      </p:sp>
    </p:spTree>
    <p:extLst>
      <p:ext uri="{BB962C8B-B14F-4D97-AF65-F5344CB8AC3E}">
        <p14:creationId xmlns:p14="http://schemas.microsoft.com/office/powerpoint/2010/main" val="21785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CCD6F-BFF0-21B4-6D74-3452E190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C9CD5D30-3C9C-9B97-97EF-98B1E6E80328}"/>
              </a:ext>
            </a:extLst>
          </p:cNvPr>
          <p:cNvGrpSpPr/>
          <p:nvPr/>
        </p:nvGrpSpPr>
        <p:grpSpPr>
          <a:xfrm>
            <a:off x="0" y="-3810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74CE6C-1F48-F5F0-8B39-3B5095965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AC202C-6B38-C1C2-144D-C411C42BAD71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332A24-933C-710C-F69D-E37AD658B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097157" y="2168266"/>
            <a:ext cx="10061018" cy="59003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52356C-1989-E5AE-48E4-2279686E3FB8}"/>
              </a:ext>
            </a:extLst>
          </p:cNvPr>
          <p:cNvSpPr txBox="1"/>
          <p:nvPr/>
        </p:nvSpPr>
        <p:spPr>
          <a:xfrm>
            <a:off x="593252" y="758146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Mont Bold" panose="020B0604020202020204" charset="0"/>
              </a:rPr>
              <a:t>How do stereotypes affect us? </a:t>
            </a:r>
            <a:endParaRPr lang="en-GB" sz="6000" dirty="0">
              <a:latin typeface="Mont Bold" panose="020B060402020202020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C8D30D87-74BA-8B49-656E-4D8B6D767B67}"/>
              </a:ext>
            </a:extLst>
          </p:cNvPr>
          <p:cNvSpPr txBox="1"/>
          <p:nvPr/>
        </p:nvSpPr>
        <p:spPr>
          <a:xfrm>
            <a:off x="2965099" y="2994613"/>
            <a:ext cx="4538844" cy="650516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“Men should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never cry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 Don’t show your emotions, </a:t>
            </a:r>
            <a:r>
              <a:rPr lang="en-GB" sz="2200" b="1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only girls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cry!”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“Your drawing looks so bad. Boys are </a:t>
            </a:r>
            <a:r>
              <a:rPr lang="en-GB" sz="2200" b="1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never good at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drawing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“Go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play football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, you </a:t>
            </a:r>
            <a:r>
              <a:rPr lang="en-GB" sz="2200" b="1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should be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good at it because you’re a boy.”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“To be a real man, </a:t>
            </a:r>
            <a:r>
              <a:rPr lang="en-GB" sz="2200" b="1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you </a:t>
            </a:r>
            <a:r>
              <a:rPr lang="en-GB" sz="2200" b="1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have to be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strong and tall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4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C973FB64-0EFF-245D-98C3-F9E89DB864D5}"/>
              </a:ext>
            </a:extLst>
          </p:cNvPr>
          <p:cNvSpPr txBox="1"/>
          <p:nvPr/>
        </p:nvSpPr>
        <p:spPr>
          <a:xfrm>
            <a:off x="10632733" y="3054502"/>
            <a:ext cx="5037181" cy="65051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My drawing looks awful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 I will </a:t>
            </a:r>
            <a:r>
              <a:rPr lang="en-GB" sz="2200" b="1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never be good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at drawing. 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Those boys on the rugby team are well tall and strong. </a:t>
            </a:r>
            <a:r>
              <a:rPr lang="en-GB" sz="2200" kern="100" dirty="0"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 feel like I look so bad </a:t>
            </a:r>
            <a:r>
              <a:rPr lang="en-GB" sz="2200" kern="100" dirty="0"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compared to them.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 feel really upset;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 want to cry. I can’t tell anyone </a:t>
            </a:r>
            <a:r>
              <a:rPr lang="en-GB" sz="2200" dirty="0">
                <a:solidFill>
                  <a:srgbClr val="000000"/>
                </a:solidFill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though, I’m not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 girl!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 need to get better at football,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 Bold" panose="000009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all the other boys are good at it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 I feel really embarrassed when I play.</a:t>
            </a:r>
            <a:endParaRPr lang="en-GB" sz="2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Mont" panose="000007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Mont" panose="000007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4E3388-61F5-D922-8A4A-24F2BD6CDF48}"/>
              </a:ext>
            </a:extLst>
          </p:cNvPr>
          <p:cNvGrpSpPr/>
          <p:nvPr/>
        </p:nvGrpSpPr>
        <p:grpSpPr>
          <a:xfrm>
            <a:off x="480793" y="4048729"/>
            <a:ext cx="3302704" cy="5837896"/>
            <a:chOff x="7666397" y="2894341"/>
            <a:chExt cx="3869607" cy="6899532"/>
          </a:xfrm>
        </p:grpSpPr>
        <p:pic>
          <p:nvPicPr>
            <p:cNvPr id="11" name="Graphic 10" descr="Boy wearing cape">
              <a:extLst>
                <a:ext uri="{FF2B5EF4-FFF2-40B4-BE49-F238E27FC236}">
                  <a16:creationId xmlns:a16="http://schemas.microsoft.com/office/drawing/2014/main" id="{B95EDA9B-C5B9-F3B2-6967-E477FFCF9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6397" y="2894341"/>
              <a:ext cx="3217048" cy="6675380"/>
            </a:xfrm>
            <a:prstGeom prst="rect">
              <a:avLst/>
            </a:prstGeom>
          </p:spPr>
        </p:pic>
        <p:pic>
          <p:nvPicPr>
            <p:cNvPr id="12" name="Graphic 11" descr="Soccer ball with solid fill">
              <a:extLst>
                <a:ext uri="{FF2B5EF4-FFF2-40B4-BE49-F238E27FC236}">
                  <a16:creationId xmlns:a16="http://schemas.microsoft.com/office/drawing/2014/main" id="{FE4F377E-4D7E-047E-67DF-0040022F4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21604" y="8879473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Graphic 12" descr="Boy wearing backpack">
            <a:extLst>
              <a:ext uri="{FF2B5EF4-FFF2-40B4-BE49-F238E27FC236}">
                <a16:creationId xmlns:a16="http://schemas.microsoft.com/office/drawing/2014/main" id="{BF22564A-BD2E-0B5F-F4A2-CD8369E2C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5290233" y="3095590"/>
            <a:ext cx="2658153" cy="6601373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4326C0C-4DE5-E623-F2AB-87B8109B4704}"/>
              </a:ext>
            </a:extLst>
          </p:cNvPr>
          <p:cNvSpPr/>
          <p:nvPr/>
        </p:nvSpPr>
        <p:spPr>
          <a:xfrm>
            <a:off x="14457811" y="1710903"/>
            <a:ext cx="1294674" cy="1343599"/>
          </a:xfrm>
          <a:prstGeom prst="cloudCallout">
            <a:avLst>
              <a:gd name="adj1" fmla="val 59237"/>
              <a:gd name="adj2" fmla="val 6419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368FE3-9838-470B-15BE-E3496850CF9D}"/>
              </a:ext>
            </a:extLst>
          </p:cNvPr>
          <p:cNvGrpSpPr/>
          <p:nvPr/>
        </p:nvGrpSpPr>
        <p:grpSpPr>
          <a:xfrm>
            <a:off x="6653604" y="7153378"/>
            <a:ext cx="1960708" cy="2320013"/>
            <a:chOff x="12957481" y="1794181"/>
            <a:chExt cx="2968319" cy="3480123"/>
          </a:xfrm>
        </p:grpSpPr>
        <p:pic>
          <p:nvPicPr>
            <p:cNvPr id="21" name="Graphic 20" descr="Chat bubble outline">
              <a:extLst>
                <a:ext uri="{FF2B5EF4-FFF2-40B4-BE49-F238E27FC236}">
                  <a16:creationId xmlns:a16="http://schemas.microsoft.com/office/drawing/2014/main" id="{B5C8A1A8-BB04-3CA0-5963-DA6D6FE77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957481" y="1794181"/>
              <a:ext cx="2206319" cy="2206319"/>
            </a:xfrm>
            <a:prstGeom prst="rect">
              <a:avLst/>
            </a:prstGeom>
          </p:spPr>
        </p:pic>
        <p:pic>
          <p:nvPicPr>
            <p:cNvPr id="22" name="Graphic 21" descr="Confused person with solid fill">
              <a:extLst>
                <a:ext uri="{FF2B5EF4-FFF2-40B4-BE49-F238E27FC236}">
                  <a16:creationId xmlns:a16="http://schemas.microsoft.com/office/drawing/2014/main" id="{0D6BECB2-0ACE-B5E5-97ED-B43B4D0AF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042395" y="3390899"/>
              <a:ext cx="1883405" cy="1883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7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5B03A5-5F0A-A108-C5B5-DC12D75D3563}"/>
              </a:ext>
            </a:extLst>
          </p:cNvPr>
          <p:cNvGrpSpPr/>
          <p:nvPr/>
        </p:nvGrpSpPr>
        <p:grpSpPr>
          <a:xfrm>
            <a:off x="0" y="0"/>
            <a:ext cx="18439938" cy="10287000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55A63-4472-4680-63BD-D2444A8C7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321611-51F3-CD45-EF85-6AB11BFB7ADC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A6CE3C93-D19F-FF9F-83EC-734006BA0A27}"/>
              </a:ext>
            </a:extLst>
          </p:cNvPr>
          <p:cNvSpPr/>
          <p:nvPr/>
        </p:nvSpPr>
        <p:spPr>
          <a:xfrm>
            <a:off x="1482744" y="1457900"/>
            <a:ext cx="3607983" cy="2426732"/>
          </a:xfrm>
          <a:prstGeom prst="wedgeEllipseCallout">
            <a:avLst>
              <a:gd name="adj1" fmla="val 64937"/>
              <a:gd name="adj2" fmla="val 393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Girls should never  play football; they are always really bad at it.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C6246FD6-E742-3A9A-37DA-C022FB1CE8AC}"/>
              </a:ext>
            </a:extLst>
          </p:cNvPr>
          <p:cNvSpPr/>
          <p:nvPr/>
        </p:nvSpPr>
        <p:spPr>
          <a:xfrm>
            <a:off x="1117629" y="4329257"/>
            <a:ext cx="2714366" cy="1524000"/>
          </a:xfrm>
          <a:prstGeom prst="wedgeEllipseCallout">
            <a:avLst>
              <a:gd name="adj1" fmla="val 102431"/>
              <a:gd name="adj2" fmla="val -29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Why are you crying? Man up!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160B8811-A963-38B0-4950-12231DD208DE}"/>
              </a:ext>
            </a:extLst>
          </p:cNvPr>
          <p:cNvSpPr/>
          <p:nvPr/>
        </p:nvSpPr>
        <p:spPr>
          <a:xfrm>
            <a:off x="2281139" y="6983285"/>
            <a:ext cx="2714366" cy="1524000"/>
          </a:xfrm>
          <a:prstGeom prst="wedgeEllipseCallout">
            <a:avLst>
              <a:gd name="adj1" fmla="val 77166"/>
              <a:gd name="adj2" fmla="val -1161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only wear the colour blue, if you wear any other colours you’re a girl!</a:t>
            </a:r>
          </a:p>
        </p:txBody>
      </p:sp>
      <p:pic>
        <p:nvPicPr>
          <p:cNvPr id="28" name="Graphic 27" descr="Boy wearing backpack">
            <a:extLst>
              <a:ext uri="{FF2B5EF4-FFF2-40B4-BE49-F238E27FC236}">
                <a16:creationId xmlns:a16="http://schemas.microsoft.com/office/drawing/2014/main" id="{41222ED0-13FD-ED88-B411-A4C0B4FA5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0" y="2400300"/>
            <a:ext cx="2394089" cy="5945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6C78D-2D12-6969-CFB7-FC9086B440E6}"/>
              </a:ext>
            </a:extLst>
          </p:cNvPr>
          <p:cNvSpPr txBox="1"/>
          <p:nvPr/>
        </p:nvSpPr>
        <p:spPr>
          <a:xfrm>
            <a:off x="9677400" y="127323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Mont Bold" panose="020B0604020202020204" charset="0"/>
              </a:rPr>
              <a:t>Is he someone who: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A76B8-7AA2-301D-0732-6410EE836E1B}"/>
              </a:ext>
            </a:extLst>
          </p:cNvPr>
          <p:cNvSpPr txBox="1"/>
          <p:nvPr/>
        </p:nvSpPr>
        <p:spPr>
          <a:xfrm>
            <a:off x="11938541" y="3162300"/>
            <a:ext cx="54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 Bold" panose="020B0604020202020204" charset="0"/>
              </a:rPr>
              <a:t>Includes everyone?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ED1E7-6B9A-2F93-4A7D-12F90E69A1CC}"/>
              </a:ext>
            </a:extLst>
          </p:cNvPr>
          <p:cNvSpPr txBox="1"/>
          <p:nvPr/>
        </p:nvSpPr>
        <p:spPr>
          <a:xfrm>
            <a:off x="13199880" y="5598290"/>
            <a:ext cx="3303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 Bold" panose="020B0604020202020204" charset="0"/>
              </a:rPr>
              <a:t>Supports people if they express emotions?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D150A-041E-E10C-73EC-22EBB8147AF7}"/>
              </a:ext>
            </a:extLst>
          </p:cNvPr>
          <p:cNvSpPr txBox="1"/>
          <p:nvPr/>
        </p:nvSpPr>
        <p:spPr>
          <a:xfrm>
            <a:off x="9185333" y="2623691"/>
            <a:ext cx="2394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 Bold" panose="020B0604020202020204" charset="0"/>
              </a:rPr>
              <a:t>Tells the truth?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B1D78-4749-543D-160E-6BD247C0D67B}"/>
              </a:ext>
            </a:extLst>
          </p:cNvPr>
          <p:cNvSpPr txBox="1"/>
          <p:nvPr/>
        </p:nvSpPr>
        <p:spPr>
          <a:xfrm>
            <a:off x="8637699" y="4680594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 Bold" panose="020B0604020202020204" charset="0"/>
              </a:rPr>
              <a:t>Supports people’s right to be themselves?</a:t>
            </a:r>
          </a:p>
        </p:txBody>
      </p:sp>
    </p:spTree>
    <p:extLst>
      <p:ext uri="{BB962C8B-B14F-4D97-AF65-F5344CB8AC3E}">
        <p14:creationId xmlns:p14="http://schemas.microsoft.com/office/powerpoint/2010/main" val="39591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7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21DF3-3C49-265F-3852-6FCEAA64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8931E-7769-BAC1-11EE-B34F889C0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6B887-EA82-86D5-FD49-4FD71028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FF1DE9-F49C-014C-8D49-12118A7F44F5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8D6-6AF3-07C4-D71F-722EF22760CB}"/>
              </a:ext>
            </a:extLst>
          </p:cNvPr>
          <p:cNvSpPr txBox="1"/>
          <p:nvPr/>
        </p:nvSpPr>
        <p:spPr>
          <a:xfrm>
            <a:off x="4399550" y="1752957"/>
            <a:ext cx="9525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Stereotypes are… </a:t>
            </a:r>
          </a:p>
          <a:p>
            <a:pPr algn="ctr"/>
            <a:endParaRPr lang="en-US" sz="7200" dirty="0">
              <a:latin typeface="Mont Bold" panose="020B0604020202020204" charset="0"/>
            </a:endParaRPr>
          </a:p>
          <a:p>
            <a:pPr algn="ctr"/>
            <a:r>
              <a:rPr lang="en-US" sz="7200" dirty="0">
                <a:latin typeface="Mont Bold" panose="020B0604020202020204" charset="0"/>
              </a:rPr>
              <a:t>We should be </a:t>
            </a:r>
            <a:r>
              <a:rPr lang="en-US" sz="7200" i="1" dirty="0">
                <a:latin typeface="Mont Bold" panose="020B0604020202020204" charset="0"/>
              </a:rPr>
              <a:t>aware </a:t>
            </a:r>
            <a:r>
              <a:rPr lang="en-US" sz="7200" dirty="0">
                <a:latin typeface="Mont Bold" panose="020B0604020202020204" charset="0"/>
              </a:rPr>
              <a:t>of them and </a:t>
            </a:r>
            <a:r>
              <a:rPr lang="en-US" sz="7200" i="1" dirty="0">
                <a:latin typeface="Mont Bold" panose="020B0604020202020204" charset="0"/>
              </a:rPr>
              <a:t>question</a:t>
            </a:r>
            <a:r>
              <a:rPr lang="en-US" sz="7200" dirty="0">
                <a:latin typeface="Mont Bold" panose="020B0604020202020204" charset="0"/>
              </a:rPr>
              <a:t> them because…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5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19709C-B1E9-CA9A-8C21-CCB4F2B2CE11}"/>
              </a:ext>
            </a:extLst>
          </p:cNvPr>
          <p:cNvGrpSpPr/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EF048E-D113-3A61-F566-F1CA19A94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45B07C-3261-405E-EB42-005FD63F0993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93" y="952500"/>
            <a:ext cx="2318812" cy="15226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699621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3465A-D1C6-995F-13FF-2E56E44C1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320504"/>
            <a:ext cx="10061018" cy="590037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876793"/>
            <a:ext cx="10972800" cy="5576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latin typeface="Mont" panose="00000700000000000000" pitchFamily="50" charset="0"/>
              </a:rPr>
              <a:t>Project overview</a:t>
            </a:r>
          </a:p>
          <a:p>
            <a:pPr marL="0" indent="0" algn="ctr">
              <a:buNone/>
            </a:pPr>
            <a:endParaRPr lang="en-US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Mont" panose="00000700000000000000" pitchFamily="50" charset="0"/>
              </a:rPr>
              <a:t>Group Agreement</a:t>
            </a:r>
          </a:p>
          <a:p>
            <a:pPr marL="0" indent="0" algn="ctr">
              <a:buNone/>
            </a:pPr>
            <a:endParaRPr lang="en-US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Mont" panose="00000700000000000000" pitchFamily="50" charset="0"/>
              </a:rPr>
              <a:t>Understanding our associations</a:t>
            </a:r>
          </a:p>
          <a:p>
            <a:pPr marL="0" indent="0" algn="ctr">
              <a:buNone/>
            </a:pPr>
            <a:endParaRPr lang="en-US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Mont" panose="00000700000000000000" pitchFamily="50" charset="0"/>
              </a:rPr>
              <a:t>Talking about Gender Stereotypes </a:t>
            </a:r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30147-1B59-C0AE-9953-4E1389F3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75969" y="-20389"/>
            <a:ext cx="18439938" cy="10327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2C864-156A-79DE-B42B-199F6A502006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2A316-4C37-8F31-6321-3E3533719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72922"/>
            <a:ext cx="10061018" cy="5900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DECA9-8A77-CE92-9F1F-549FECE8FEE4}"/>
              </a:ext>
            </a:extLst>
          </p:cNvPr>
          <p:cNvSpPr txBox="1"/>
          <p:nvPr/>
        </p:nvSpPr>
        <p:spPr>
          <a:xfrm>
            <a:off x="4343400" y="4597195"/>
            <a:ext cx="9601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latin typeface="Mont Bold" panose="020B0604020202020204" charset="0"/>
              </a:rPr>
              <a:t>What is Steps?</a:t>
            </a:r>
            <a:endParaRPr lang="en-GB" sz="75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30147-1B59-C0AE-9953-4E1389F3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75969" y="-20389"/>
            <a:ext cx="18439938" cy="10327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2C864-156A-79DE-B42B-199F6A502006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2A316-4C37-8F31-6321-3E3533719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72922"/>
            <a:ext cx="10061018" cy="5900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AE06FF-1C55-8BC4-84A6-0272CDCCC57C}"/>
              </a:ext>
            </a:extLst>
          </p:cNvPr>
          <p:cNvSpPr txBox="1"/>
          <p:nvPr/>
        </p:nvSpPr>
        <p:spPr>
          <a:xfrm>
            <a:off x="1638299" y="2742489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Develop the </a:t>
            </a:r>
            <a:r>
              <a:rPr lang="en-GB" sz="4000" dirty="0">
                <a:latin typeface="Mont Bold" panose="020B0604020202020204" charset="0"/>
              </a:rPr>
              <a:t>confidence</a:t>
            </a:r>
            <a:r>
              <a:rPr lang="en-GB" sz="4000" dirty="0">
                <a:latin typeface="Mont" panose="00000700000000000000" pitchFamily="50" charset="0"/>
              </a:rPr>
              <a:t> to be a positive influence in your school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AEB21-6AEB-FB07-C623-A1E45F1C6131}"/>
              </a:ext>
            </a:extLst>
          </p:cNvPr>
          <p:cNvSpPr txBox="1"/>
          <p:nvPr/>
        </p:nvSpPr>
        <p:spPr>
          <a:xfrm>
            <a:off x="3218117" y="1098789"/>
            <a:ext cx="118517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latin typeface="Mont Bold" panose="020B0604020202020204" charset="0"/>
              </a:rPr>
              <a:t>In Steps, we:</a:t>
            </a:r>
          </a:p>
          <a:p>
            <a:pPr algn="ctr"/>
            <a:endParaRPr lang="en-GB" sz="3600" dirty="0">
              <a:latin typeface="Mont Bold" panose="020B060402020202020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45429-BDFB-2B77-6283-F20D1C26EFAA}"/>
              </a:ext>
            </a:extLst>
          </p:cNvPr>
          <p:cNvSpPr txBox="1"/>
          <p:nvPr/>
        </p:nvSpPr>
        <p:spPr>
          <a:xfrm>
            <a:off x="1638299" y="446139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 Bold" panose="020B0604020202020204" charset="0"/>
              </a:rPr>
              <a:t>Be prepared</a:t>
            </a:r>
            <a:r>
              <a:rPr lang="en-GB" sz="4000" dirty="0">
                <a:latin typeface="Mont" panose="00000700000000000000" pitchFamily="50" charset="0"/>
              </a:rPr>
              <a:t> for different situations you may experience currently or in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7DEF0-BE2D-4A56-C9EB-B8ABEE9BC8E8}"/>
              </a:ext>
            </a:extLst>
          </p:cNvPr>
          <p:cNvSpPr txBox="1"/>
          <p:nvPr/>
        </p:nvSpPr>
        <p:spPr>
          <a:xfrm>
            <a:off x="1638299" y="6373372"/>
            <a:ext cx="1501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Mont" panose="00000700000000000000" pitchFamily="50" charset="0"/>
              </a:rPr>
              <a:t>Develop the </a:t>
            </a:r>
            <a:r>
              <a:rPr lang="en-GB" sz="4000" b="1" dirty="0">
                <a:latin typeface="Mont Bold" panose="00000900000000000000" pitchFamily="50" charset="0"/>
              </a:rPr>
              <a:t>skills </a:t>
            </a:r>
            <a:r>
              <a:rPr lang="en-GB" sz="4000" b="1" dirty="0">
                <a:latin typeface="Mont" panose="00000700000000000000" pitchFamily="50" charset="0"/>
              </a:rPr>
              <a:t>to identify </a:t>
            </a:r>
            <a:r>
              <a:rPr lang="en-GB" sz="4000" b="1" dirty="0">
                <a:latin typeface="Mont Bold" panose="00000900000000000000" pitchFamily="50" charset="0"/>
              </a:rPr>
              <a:t>negative attitudes and behaviours about women and girls </a:t>
            </a:r>
            <a:r>
              <a:rPr lang="en-GB" sz="4000" b="1" dirty="0">
                <a:latin typeface="Mont" panose="00000700000000000000" pitchFamily="50" charset="0"/>
              </a:rPr>
              <a:t>and understand how this is </a:t>
            </a:r>
            <a:r>
              <a:rPr lang="en-GB" sz="4000" b="1" dirty="0">
                <a:latin typeface="Mont Bold" panose="00000900000000000000" pitchFamily="50" charset="0"/>
              </a:rPr>
              <a:t>harmful to everyone</a:t>
            </a:r>
          </a:p>
        </p:txBody>
      </p:sp>
    </p:spTree>
    <p:extLst>
      <p:ext uri="{BB962C8B-B14F-4D97-AF65-F5344CB8AC3E}">
        <p14:creationId xmlns:p14="http://schemas.microsoft.com/office/powerpoint/2010/main" val="1949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79131" y="0"/>
            <a:ext cx="18367131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357576" y="400203"/>
            <a:ext cx="17572848" cy="9486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598235" y="718219"/>
            <a:ext cx="15091527" cy="8850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481" y="1025282"/>
            <a:ext cx="2275907" cy="2226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905248" y="3251832"/>
            <a:ext cx="16477502" cy="455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BE8AC-F9AE-A134-CAF3-672F8E44D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3883582" y="2156697"/>
            <a:ext cx="10061018" cy="5900377"/>
          </a:xfrm>
          <a:prstGeom prst="rect">
            <a:avLst/>
          </a:prstGeom>
        </p:spPr>
      </p:pic>
      <p:pic>
        <p:nvPicPr>
          <p:cNvPr id="5" name="Picture 4" descr="A black arrow with a pattern on it&#10;&#10;Description automatically generated">
            <a:extLst>
              <a:ext uri="{FF2B5EF4-FFF2-40B4-BE49-F238E27FC236}">
                <a16:creationId xmlns:a16="http://schemas.microsoft.com/office/drawing/2014/main" id="{FE2A0E91-6CF7-2D7E-E514-B3B92DC3A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30738" r="21848" b="29997"/>
          <a:stretch/>
        </p:blipFill>
        <p:spPr>
          <a:xfrm rot="16200000">
            <a:off x="7781152" y="1472151"/>
            <a:ext cx="2265873" cy="1876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2817433" y="3278237"/>
            <a:ext cx="12193310" cy="379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dirty="0">
                <a:latin typeface="Mont Bold" panose="020B0604020202020204" charset="0"/>
              </a:rPr>
              <a:t>Stand up</a:t>
            </a:r>
          </a:p>
          <a:p>
            <a:pPr algn="ctr">
              <a:lnSpc>
                <a:spcPct val="150000"/>
              </a:lnSpc>
            </a:pPr>
            <a:r>
              <a:rPr lang="en-US" sz="5500" dirty="0">
                <a:latin typeface="Mont Bold" panose="020B0604020202020204" charset="0"/>
              </a:rPr>
              <a:t>Push seat in</a:t>
            </a:r>
          </a:p>
          <a:p>
            <a:pPr algn="ctr">
              <a:lnSpc>
                <a:spcPct val="150000"/>
              </a:lnSpc>
            </a:pPr>
            <a:r>
              <a:rPr lang="en-US" sz="5500" dirty="0">
                <a:latin typeface="Mont Bold" panose="020B0604020202020204" charset="0"/>
              </a:rPr>
              <a:t>Make sure you can see the board </a:t>
            </a:r>
            <a:endParaRPr lang="en-GB" sz="55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AC8D8-BDBA-DCC1-B9FF-01C787BA2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AC75BAA-2B91-0498-FA76-3438D2347A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4896E3-8D68-F69F-8A8C-E35AAF99D3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2A534B-1225-C6B9-F089-81EDA544B7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893" y="31261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6CF9A8E3-D87C-592A-003C-091697FF8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624799"/>
            <a:ext cx="2935987" cy="1927901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6970297" y="4670940"/>
            <a:ext cx="4174791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Rich 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6244951" y="4670940"/>
            <a:ext cx="579809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Strong 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5029200" y="46863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Cooking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8" grpId="0" animBg="1"/>
      <p:bldP spid="8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AC8D8-BDBA-DCC1-B9FF-01C787BA2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AC75BAA-2B91-0498-FA76-3438D2347A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4896E3-8D68-F69F-8A8C-E35AAF99D3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2A534B-1225-C6B9-F089-81EDA544B7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893" y="31261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6CF9A8E3-D87C-592A-003C-091697FF8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624799"/>
            <a:ext cx="2935987" cy="1927901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6970297" y="4670940"/>
            <a:ext cx="4174791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Girl 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6158643" y="4683640"/>
            <a:ext cx="579809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Boy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E349A-F69E-2FFE-C361-83E170BD6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54" y="2180612"/>
            <a:ext cx="3746092" cy="2459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4391838" y="4640464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Stereotypes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458</Words>
  <Application>Microsoft Office PowerPoint</Application>
  <PresentationFormat>Custom</PresentationFormat>
  <Paragraphs>81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Mont</vt:lpstr>
      <vt:lpstr>Mont Bold</vt:lpstr>
      <vt:lpstr>Aptos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What do you think of when I say…</vt:lpstr>
      <vt:lpstr>What do you think of when I say…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dc:creator>Carolina Hinojosa</dc:creator>
  <cp:lastModifiedBy>Carolina Hinojosa</cp:lastModifiedBy>
  <cp:revision>63</cp:revision>
  <dcterms:created xsi:type="dcterms:W3CDTF">2006-08-16T00:00:00Z</dcterms:created>
  <dcterms:modified xsi:type="dcterms:W3CDTF">2026-04-24T14:29:35Z</dcterms:modified>
  <dc:identifier>DAGAmd3Szt0</dc:identifier>
</cp:coreProperties>
</file>