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264" r:id="rId4"/>
    <p:sldId id="297" r:id="rId5"/>
    <p:sldId id="325" r:id="rId6"/>
    <p:sldId id="326" r:id="rId7"/>
    <p:sldId id="304" r:id="rId8"/>
    <p:sldId id="327" r:id="rId9"/>
  </p:sldIdLst>
  <p:sldSz cx="18288000" cy="10287000"/>
  <p:notesSz cx="6797675" cy="9926638"/>
  <p:embeddedFontLst>
    <p:embeddedFont>
      <p:font typeface="Mont" panose="00000700000000000000" pitchFamily="50" charset="0"/>
      <p:regular r:id="rId11"/>
      <p:bold r:id="rId12"/>
    </p:embeddedFont>
    <p:embeddedFont>
      <p:font typeface="Mont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7E5C57-777F-44F4-A538-5BFF8E5849FD}">
          <p14:sldIdLst>
            <p14:sldId id="256"/>
            <p14:sldId id="302"/>
            <p14:sldId id="264"/>
            <p14:sldId id="297"/>
            <p14:sldId id="325"/>
            <p14:sldId id="326"/>
            <p14:sldId id="304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333" autoAdjust="0"/>
  </p:normalViewPr>
  <p:slideViewPr>
    <p:cSldViewPr>
      <p:cViewPr varScale="1">
        <p:scale>
          <a:sx n="35" d="100"/>
          <a:sy n="35" d="100"/>
        </p:scale>
        <p:origin x="11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2E0F1-1DC8-4BA2-8052-995D709CAAD9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7E98-D5A6-4571-8FEC-19F684740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7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7E98-D5A6-4571-8FEC-19F684740B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Whole class engagement- Last week we talked about two key words/phrases, there’s some clues on the board </a:t>
            </a:r>
          </a:p>
          <a:p>
            <a:r>
              <a:rPr lang="en-GB" dirty="0"/>
              <a:t>Hands up if you can guess what they are </a:t>
            </a:r>
          </a:p>
          <a:p>
            <a:r>
              <a:rPr lang="en-GB" dirty="0"/>
              <a:t>Use student feedback, guide convo to set terms </a:t>
            </a:r>
          </a:p>
          <a:p>
            <a:r>
              <a:rPr lang="en-GB" dirty="0"/>
              <a:t>Highlight that misogyny will be part of our session today, but we will refer to gender stereotypes a bit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7E98-D5A6-4571-8FEC-19F684740B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3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2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F805-EBAD-B504-4F2E-FFF72A1F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6FD0E-0FE1-258D-A1B8-38F9461EA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51469-BE24-D3FF-ABCD-3C58999C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</a:t>
            </a:r>
            <a:r>
              <a:rPr lang="en-US" dirty="0" err="1"/>
              <a:t>practise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04082-7598-B1AF-A125-9F29415A2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1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2469D-BC74-0C7B-B12E-0EDAF9C7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40FEB-73B8-ADB1-0C9E-4F8646EE7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FCD11-0619-881F-F1E9-29E3398E6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reading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7B052-C4D0-321D-3CE4-0B3695299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4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Instrument Sans Condensed SemiB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4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E046-622C-F4E5-BCA5-E930E7EB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52286-F9DA-AE1B-A97F-99B74264C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2359A-66CF-F8DD-06FA-A374DD9BE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Instrument Sans Condensed SemiB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465A3-4095-C766-A1F4-DC37A3CC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4064375" y="186642"/>
            <a:ext cx="10159244" cy="9913716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91" b="28907"/>
          <a:stretch/>
        </p:blipFill>
        <p:spPr>
          <a:xfrm>
            <a:off x="5886446" y="3641685"/>
            <a:ext cx="6515100" cy="3003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4114" y="8657526"/>
            <a:ext cx="4311417" cy="1386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0" y="8042201"/>
            <a:ext cx="1972875" cy="2114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4606286" y="5905500"/>
            <a:ext cx="90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ont Bold" panose="00000900000000000000" pitchFamily="50" charset="0"/>
              </a:rPr>
              <a:t>Session 2</a:t>
            </a:r>
            <a:endParaRPr lang="en-GB" sz="54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79131" y="0"/>
            <a:ext cx="18367131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357576" y="400203"/>
            <a:ext cx="17572848" cy="948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598235" y="718219"/>
            <a:ext cx="15091527" cy="8850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481" y="1025282"/>
            <a:ext cx="2275907" cy="2226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905248" y="3251832"/>
            <a:ext cx="16477502" cy="455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03C85-5178-B2CA-AF96-B95EA262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"/>
            <a:ext cx="18308574" cy="1029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9E53A-C6E0-D1C7-D5C4-81DFA97BC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1"/>
            <a:ext cx="10061018" cy="5900377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67F5E4F7-CECB-D686-4FAC-5AA8FF787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90" y="3184356"/>
            <a:ext cx="3057194" cy="2007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DCC24A-1047-95A5-AAB0-040FDA859EF5}"/>
              </a:ext>
            </a:extLst>
          </p:cNvPr>
          <p:cNvSpPr txBox="1"/>
          <p:nvPr/>
        </p:nvSpPr>
        <p:spPr>
          <a:xfrm>
            <a:off x="990600" y="5627102"/>
            <a:ext cx="512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Mont Bold" panose="020B0604020202020204" charset="0"/>
              </a:rPr>
              <a:t>St____t___s</a:t>
            </a:r>
            <a:endParaRPr lang="en-GB" sz="6000" b="1" dirty="0">
              <a:latin typeface="Mont Bold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BB36F-D3C3-08C5-E1A2-0ED02AECD6CF}"/>
              </a:ext>
            </a:extLst>
          </p:cNvPr>
          <p:cNvSpPr txBox="1"/>
          <p:nvPr/>
        </p:nvSpPr>
        <p:spPr>
          <a:xfrm>
            <a:off x="12167974" y="5627102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Mont Bold" panose="020B0604020202020204" charset="0"/>
              </a:rPr>
              <a:t>Int_rn_l_se</a:t>
            </a:r>
            <a:endParaRPr lang="en-GB" sz="6000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5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ED019-FBAD-BDFB-441C-52719CBD6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47112A-A5CA-639B-7BE8-0777B3EB2502}"/>
              </a:ext>
            </a:extLst>
          </p:cNvPr>
          <p:cNvSpPr>
            <a:spLocks/>
          </p:cNvSpPr>
          <p:nvPr/>
        </p:nvSpPr>
        <p:spPr>
          <a:xfrm>
            <a:off x="462979" y="401790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6C390-97F5-CBC1-5647-7625B845C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5173D-7CBF-6807-510F-3564B69790FC}"/>
              </a:ext>
            </a:extLst>
          </p:cNvPr>
          <p:cNvSpPr txBox="1"/>
          <p:nvPr/>
        </p:nvSpPr>
        <p:spPr>
          <a:xfrm>
            <a:off x="1610538" y="2086711"/>
            <a:ext cx="1508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20B060402020202020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D2150-0A8E-2F44-C320-C64AE338EE10}"/>
              </a:ext>
            </a:extLst>
          </p:cNvPr>
          <p:cNvSpPr txBox="1"/>
          <p:nvPr/>
        </p:nvSpPr>
        <p:spPr>
          <a:xfrm>
            <a:off x="1610538" y="7550789"/>
            <a:ext cx="416173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Misogyny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D4493-A07F-60F4-70BA-C178AB9B116A}"/>
              </a:ext>
            </a:extLst>
          </p:cNvPr>
          <p:cNvSpPr txBox="1"/>
          <p:nvPr/>
        </p:nvSpPr>
        <p:spPr>
          <a:xfrm>
            <a:off x="1645864" y="915007"/>
            <a:ext cx="416173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Harmful expectations of how women and girls should act like or look like.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6EC04-E118-EA15-8BD0-916E74D0A675}"/>
              </a:ext>
            </a:extLst>
          </p:cNvPr>
          <p:cNvSpPr txBox="1"/>
          <p:nvPr/>
        </p:nvSpPr>
        <p:spPr>
          <a:xfrm>
            <a:off x="1061252" y="2637000"/>
            <a:ext cx="526334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Unhealthy expectations of how men and boys should act like or look like.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28E5912-0740-410C-2B45-5573BA2E484A}"/>
              </a:ext>
            </a:extLst>
          </p:cNvPr>
          <p:cNvSpPr/>
          <p:nvPr/>
        </p:nvSpPr>
        <p:spPr>
          <a:xfrm rot="18416916" flipH="1">
            <a:off x="3901498" y="5160825"/>
            <a:ext cx="4505081" cy="4708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0B46D-F201-DA65-96D0-B462956ECF57}"/>
              </a:ext>
            </a:extLst>
          </p:cNvPr>
          <p:cNvSpPr txBox="1"/>
          <p:nvPr/>
        </p:nvSpPr>
        <p:spPr>
          <a:xfrm>
            <a:off x="7259090" y="1848505"/>
            <a:ext cx="3941778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Gender Stereotypes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6A6C27-5FD8-13C2-8699-420C971299E4}"/>
              </a:ext>
            </a:extLst>
          </p:cNvPr>
          <p:cNvSpPr/>
          <p:nvPr/>
        </p:nvSpPr>
        <p:spPr>
          <a:xfrm rot="3183084">
            <a:off x="10139447" y="5306705"/>
            <a:ext cx="4563604" cy="42687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065C-45DE-D499-C6B7-F0E332A6B9F4}"/>
              </a:ext>
            </a:extLst>
          </p:cNvPr>
          <p:cNvSpPr txBox="1"/>
          <p:nvPr/>
        </p:nvSpPr>
        <p:spPr>
          <a:xfrm>
            <a:off x="13944600" y="4212253"/>
            <a:ext cx="3714989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Healthy relationships with others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Confidence in ourself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No limits on what we can do or achieve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More opportunities to learn and grow as people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7B5C80-0EA3-4CFC-F998-14CC990C277A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>
            <a:off x="5807600" y="1699837"/>
            <a:ext cx="1451490" cy="87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0E3850-A641-4B7F-4BD6-6EF7BE429E25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 flipV="1">
            <a:off x="6324600" y="2571780"/>
            <a:ext cx="934490" cy="665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Chat bubble outline" hidden="1">
            <a:extLst>
              <a:ext uri="{FF2B5EF4-FFF2-40B4-BE49-F238E27FC236}">
                <a16:creationId xmlns:a16="http://schemas.microsoft.com/office/drawing/2014/main" id="{86070DE3-01C9-DF03-E1DA-1A89D7682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487397" y="4019787"/>
            <a:ext cx="1123713" cy="11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1AF6-C7CD-7D60-4B31-29E07F821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A55D4-851D-F1A2-EAE1-7DE61B3CE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F635F6-AC54-E750-8AFD-448A5FDADE2F}"/>
              </a:ext>
            </a:extLst>
          </p:cNvPr>
          <p:cNvSpPr>
            <a:spLocks/>
          </p:cNvSpPr>
          <p:nvPr/>
        </p:nvSpPr>
        <p:spPr>
          <a:xfrm>
            <a:off x="462979" y="401790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E2CCEE-7F9B-F29B-9BBA-7432A2405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6464D-7DF8-B31F-0D9B-A4F2886A92D3}"/>
              </a:ext>
            </a:extLst>
          </p:cNvPr>
          <p:cNvSpPr txBox="1"/>
          <p:nvPr/>
        </p:nvSpPr>
        <p:spPr>
          <a:xfrm>
            <a:off x="1610538" y="2086711"/>
            <a:ext cx="1508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20B060402020202020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phic 19" descr="Chat bubble outline" hidden="1">
            <a:extLst>
              <a:ext uri="{FF2B5EF4-FFF2-40B4-BE49-F238E27FC236}">
                <a16:creationId xmlns:a16="http://schemas.microsoft.com/office/drawing/2014/main" id="{96CE0C92-09D2-C270-32D2-541636B2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487397" y="4019787"/>
            <a:ext cx="1123713" cy="1123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7369D-C0EF-EE37-6B4B-86A7F7564ABE}"/>
              </a:ext>
            </a:extLst>
          </p:cNvPr>
          <p:cNvSpPr txBox="1"/>
          <p:nvPr/>
        </p:nvSpPr>
        <p:spPr>
          <a:xfrm>
            <a:off x="1134146" y="3040423"/>
            <a:ext cx="5374663" cy="547842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Misogyny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(Mi-soh-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jeh</a:t>
            </a: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-nee)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Misogynist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(Mi-soh-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jeh</a:t>
            </a: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-ne-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st</a:t>
            </a:r>
            <a:endParaRPr kumimoji="0" lang="en-GB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2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C33B-CEFF-4D68-9325-616ECB02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9D6B0-22FF-8C95-06B4-2946E84BA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C6A5D6-3FB7-A896-2992-0E41AEF99AE5}"/>
              </a:ext>
            </a:extLst>
          </p:cNvPr>
          <p:cNvSpPr>
            <a:spLocks/>
          </p:cNvSpPr>
          <p:nvPr/>
        </p:nvSpPr>
        <p:spPr>
          <a:xfrm>
            <a:off x="462979" y="401790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8C1D0D-070C-2A32-0E26-6E8F5FA0D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6F208-C164-84C7-0CB6-71927E0C7A80}"/>
              </a:ext>
            </a:extLst>
          </p:cNvPr>
          <p:cNvSpPr txBox="1"/>
          <p:nvPr/>
        </p:nvSpPr>
        <p:spPr>
          <a:xfrm>
            <a:off x="1610538" y="2086711"/>
            <a:ext cx="1508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20B060402020202020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phic 19" descr="Chat bubble outline" hidden="1">
            <a:extLst>
              <a:ext uri="{FF2B5EF4-FFF2-40B4-BE49-F238E27FC236}">
                <a16:creationId xmlns:a16="http://schemas.microsoft.com/office/drawing/2014/main" id="{8A3839E0-5D9D-A489-F274-AAB84C9D5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487397" y="4019787"/>
            <a:ext cx="1123713" cy="1123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FE406-ABBB-489F-07A9-9084528633FC}"/>
              </a:ext>
            </a:extLst>
          </p:cNvPr>
          <p:cNvSpPr txBox="1"/>
          <p:nvPr/>
        </p:nvSpPr>
        <p:spPr>
          <a:xfrm>
            <a:off x="1134146" y="3040423"/>
            <a:ext cx="5374663" cy="547842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Misogyny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(Mi-soh-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jeh</a:t>
            </a: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-nee)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Misogynist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(Mi-soh-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jeh</a:t>
            </a:r>
            <a:r>
              <a:rPr kumimoji="0" lang="en-GB" sz="5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-</a:t>
            </a:r>
            <a:r>
              <a:rPr kumimoji="0" lang="en-GB" sz="5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ni-st</a:t>
            </a:r>
            <a:endParaRPr kumimoji="0" lang="en-GB" sz="5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B1A51-7E98-E89F-726C-22366180CA1E}"/>
              </a:ext>
            </a:extLst>
          </p:cNvPr>
          <p:cNvSpPr txBox="1"/>
          <p:nvPr/>
        </p:nvSpPr>
        <p:spPr>
          <a:xfrm>
            <a:off x="8087538" y="2792751"/>
            <a:ext cx="86106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Misogyny describes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prejudice, negative opinions, or negative behaviours towards women and girls.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2. Someone who is a misogynist thinks men and boys should be above women and girls.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3. Someone who is misogynist thinks women and girls should not have the same rights or freedom as men and boys.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5FA621-142E-CA63-FEC8-6424F5867154}"/>
              </a:ext>
            </a:extLst>
          </p:cNvPr>
          <p:cNvGrpSpPr/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376B3-ED4E-9E08-57C4-DC673B342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B8A894-A459-A2C7-4866-95A691FCEB83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CDC2FA-916F-FB50-44B9-9254516F9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7B9AB-F914-1603-94A3-506C85D8132F}"/>
              </a:ext>
            </a:extLst>
          </p:cNvPr>
          <p:cNvSpPr txBox="1"/>
          <p:nvPr/>
        </p:nvSpPr>
        <p:spPr>
          <a:xfrm>
            <a:off x="2362200" y="10391"/>
            <a:ext cx="1295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EB2D-1481-D427-3191-D0E6BFF4F926}"/>
              </a:ext>
            </a:extLst>
          </p:cNvPr>
          <p:cNvSpPr txBox="1"/>
          <p:nvPr/>
        </p:nvSpPr>
        <p:spPr>
          <a:xfrm>
            <a:off x="3240232" y="2534489"/>
            <a:ext cx="120759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Someone who is a  misogynist will hold views and show behaviours that are emotionally and physically harmful to all women and all  girls.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This means misogynists do not have healthy and respectful interactions with the women and girls around them. </a:t>
            </a:r>
          </a:p>
        </p:txBody>
      </p:sp>
    </p:spTree>
    <p:extLst>
      <p:ext uri="{BB962C8B-B14F-4D97-AF65-F5344CB8AC3E}">
        <p14:creationId xmlns:p14="http://schemas.microsoft.com/office/powerpoint/2010/main" val="22402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4F11F-D291-36C6-6DA1-34CF5B78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1F9596-2519-FA7A-8ED2-CBD9EEF5B8C7}"/>
              </a:ext>
            </a:extLst>
          </p:cNvPr>
          <p:cNvGrpSpPr/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C1928D-3F4E-D0BB-B940-5304CE78C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5EA8AA-CE9F-E427-442F-D94DDE9595CB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6275C7-838A-8F0A-EC33-BC045C96C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1C599-2371-7B12-B73C-94B683D46757}"/>
              </a:ext>
            </a:extLst>
          </p:cNvPr>
          <p:cNvSpPr txBox="1"/>
          <p:nvPr/>
        </p:nvSpPr>
        <p:spPr>
          <a:xfrm>
            <a:off x="2362200" y="10391"/>
            <a:ext cx="1295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B74E1-203B-4009-6231-30F15DB1DA9B}"/>
              </a:ext>
            </a:extLst>
          </p:cNvPr>
          <p:cNvSpPr txBox="1"/>
          <p:nvPr/>
        </p:nvSpPr>
        <p:spPr>
          <a:xfrm>
            <a:off x="3106016" y="1593152"/>
            <a:ext cx="1207596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Mont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How do we feel talking about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Mont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Mont Bold" panose="020B0604020202020204" charset="0"/>
              </a:rPr>
              <a:t>Why?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Mont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What can we do to address or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sto</a:t>
            </a:r>
            <a:r>
              <a:rPr lang="en-GB" sz="4400" dirty="0">
                <a:solidFill>
                  <a:prstClr val="black"/>
                </a:solidFill>
                <a:latin typeface="Mont Bold" panose="020B0604020202020204" charset="0"/>
              </a:rPr>
              <a:t>p misogyny?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Mont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Mont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23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309</Words>
  <Application>Microsoft Office PowerPoint</Application>
  <PresentationFormat>Custom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Instrument Sans Condensed SemiB</vt:lpstr>
      <vt:lpstr>Mont Bold</vt:lpstr>
      <vt:lpstr>Aptos</vt:lpstr>
      <vt:lpstr>Mont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dc:creator>Carolina Hinojosa</dc:creator>
  <cp:lastModifiedBy>Carolina Hinojosa</cp:lastModifiedBy>
  <cp:revision>32</cp:revision>
  <cp:lastPrinted>2024-12-03T13:56:43Z</cp:lastPrinted>
  <dcterms:created xsi:type="dcterms:W3CDTF">2006-08-16T00:00:00Z</dcterms:created>
  <dcterms:modified xsi:type="dcterms:W3CDTF">2026-02-03T09:08:24Z</dcterms:modified>
  <dc:identifier>DAGAmd3Szt0</dc:identifier>
</cp:coreProperties>
</file>