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302" r:id="rId3"/>
    <p:sldId id="283" r:id="rId4"/>
    <p:sldId id="295" r:id="rId5"/>
    <p:sldId id="301" r:id="rId6"/>
    <p:sldId id="266" r:id="rId7"/>
    <p:sldId id="267" r:id="rId8"/>
    <p:sldId id="268" r:id="rId9"/>
    <p:sldId id="271" r:id="rId10"/>
    <p:sldId id="272" r:id="rId11"/>
    <p:sldId id="303" r:id="rId12"/>
    <p:sldId id="308" r:id="rId13"/>
  </p:sldIdLst>
  <p:sldSz cx="18288000" cy="10287000"/>
  <p:notesSz cx="6797675" cy="9926638"/>
  <p:embeddedFontLst>
    <p:embeddedFont>
      <p:font typeface="Mont" panose="00000700000000000000" pitchFamily="50" charset="0"/>
      <p:regular r:id="rId15"/>
      <p:bold r:id="rId16"/>
    </p:embeddedFont>
    <p:embeddedFont>
      <p:font typeface="Mont Bold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7E5C57-777F-44F4-A538-5BFF8E5849FD}">
          <p14:sldIdLst>
            <p14:sldId id="256"/>
            <p14:sldId id="302"/>
            <p14:sldId id="283"/>
            <p14:sldId id="295"/>
            <p14:sldId id="301"/>
            <p14:sldId id="266"/>
            <p14:sldId id="267"/>
            <p14:sldId id="268"/>
            <p14:sldId id="271"/>
            <p14:sldId id="272"/>
            <p14:sldId id="303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A8A3A-8DB8-4E2E-BD69-C075EE7794D3}" v="1" dt="2025-03-04T12:09:43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333" autoAdjust="0"/>
  </p:normalViewPr>
  <p:slideViewPr>
    <p:cSldViewPr>
      <p:cViewPr varScale="1">
        <p:scale>
          <a:sx n="35" d="100"/>
          <a:sy n="35" d="100"/>
        </p:scale>
        <p:origin x="11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2E0F1-1DC8-4BA2-8052-995D709CAAD9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A7E98-D5A6-4571-8FEC-19F684740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97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nesty.org.uk/online-abuse-women-widespread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63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use the secondary school question sheet, only difference is the characters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Instrument Sans Condensed SemiB" pitchFamily="2" charset="0"/>
            </a:endParaRPr>
          </a:p>
          <a:p>
            <a:r>
              <a:rPr lang="en-GB"/>
              <a:t>Quick recap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7164-ABF3-43B5-A40B-1A65ACC7A2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84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Instrument Sans Condensed SemiB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7164-ABF3-43B5-A40B-1A65ACC7A2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13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Assign sides of the room for True/False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7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C00000"/>
                </a:solidFill>
                <a:latin typeface="Mont Bold" panose="020B0604020202020204" charset="0"/>
              </a:rPr>
              <a:t>16% of children aged 9-16 report understanding what misogyny means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64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Qs for students </a:t>
            </a:r>
          </a:p>
          <a:p>
            <a:pPr algn="l"/>
            <a:r>
              <a:rPr lang="en-GB" dirty="0"/>
              <a:t>What do we mean by ‘online’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05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en-GB" sz="1200" kern="100" dirty="0">
                <a:solidFill>
                  <a:srgbClr val="4EA72E"/>
                </a:solidFill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After receiving online abuse, women report ; stress and anxiety, loss of confidence, feeling threated their physical safety, feeling like they have to adapt their behaviours offline </a:t>
            </a:r>
            <a:r>
              <a:rPr lang="en-GB" sz="1200" u="sng" kern="100" dirty="0">
                <a:solidFill>
                  <a:srgbClr val="467886"/>
                </a:solidFill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and online.</a:t>
            </a:r>
            <a:r>
              <a:rPr lang="en-GB" sz="1200" kern="100" dirty="0">
                <a:solidFill>
                  <a:srgbClr val="4EA72E"/>
                </a:solidFill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u="sng" kern="100" dirty="0">
                <a:solidFill>
                  <a:srgbClr val="4EA72E"/>
                </a:solidFill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This means online misogyny is considered to affect women’s human rights to safety, participation in public life, and freedom of expression. </a:t>
            </a:r>
            <a:r>
              <a:rPr lang="en-GB" sz="800" kern="100" dirty="0"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200" kern="100" dirty="0">
              <a:effectLst/>
              <a:latin typeface="Mont" panose="000007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800" kern="100" dirty="0"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36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75% of parents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A7E98-D5A6-4571-8FEC-19F684740B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113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7164-ABF3-43B5-A40B-1A65ACC7A2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81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B73EBB-70B7-B4FC-09E1-46220444CDCD}"/>
              </a:ext>
            </a:extLst>
          </p:cNvPr>
          <p:cNvGrpSpPr/>
          <p:nvPr/>
        </p:nvGrpSpPr>
        <p:grpSpPr>
          <a:xfrm>
            <a:off x="4064375" y="186642"/>
            <a:ext cx="10159244" cy="9913716"/>
            <a:chOff x="4721395" y="2050921"/>
            <a:chExt cx="2749207" cy="27561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54E388-BB35-E035-B0F4-B2816EBF0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9" t="6252" r="8558" b="695"/>
            <a:stretch/>
          </p:blipFill>
          <p:spPr>
            <a:xfrm>
              <a:off x="4721395" y="2050921"/>
              <a:ext cx="2749207" cy="2756153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F1F5BC0-9338-32B5-579E-8D847C07DF92}"/>
                </a:ext>
              </a:extLst>
            </p:cNvPr>
            <p:cNvSpPr/>
            <p:nvPr/>
          </p:nvSpPr>
          <p:spPr>
            <a:xfrm>
              <a:off x="4997722" y="2307962"/>
              <a:ext cx="2196555" cy="224207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64EF23C-D8F5-E198-DA37-2A6B79201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91" b="28907"/>
          <a:stretch/>
        </p:blipFill>
        <p:spPr>
          <a:xfrm>
            <a:off x="5886446" y="3641685"/>
            <a:ext cx="6515100" cy="3003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C7C5E-2262-8E4A-73C1-CD8A78283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4114" y="8657526"/>
            <a:ext cx="4311417" cy="1386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8BAEB-4495-432F-3D42-E7467B60D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70" y="8042201"/>
            <a:ext cx="1972875" cy="2114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CB481E-F98F-5312-534E-1821FC6AC60F}"/>
              </a:ext>
            </a:extLst>
          </p:cNvPr>
          <p:cNvSpPr txBox="1"/>
          <p:nvPr/>
        </p:nvSpPr>
        <p:spPr>
          <a:xfrm>
            <a:off x="4606286" y="6183650"/>
            <a:ext cx="9075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Mont Bold" panose="00000900000000000000" pitchFamily="50" charset="0"/>
              </a:rPr>
              <a:t>Session 3</a:t>
            </a:r>
            <a:endParaRPr lang="en-GB" sz="54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2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F585E-F691-4D98-0565-F448F9E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pic>
        <p:nvPicPr>
          <p:cNvPr id="2" name="Picture 1" descr="A group of question marks&#10;&#10;Description automatically generated">
            <a:extLst>
              <a:ext uri="{FF2B5EF4-FFF2-40B4-BE49-F238E27FC236}">
                <a16:creationId xmlns:a16="http://schemas.microsoft.com/office/drawing/2014/main" id="{9843D9A3-8A97-B214-B378-5907EDC23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869" y="571500"/>
            <a:ext cx="2901112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AB042-9892-15DD-F789-E6307F9C98F0}"/>
              </a:ext>
            </a:extLst>
          </p:cNvPr>
          <p:cNvSpPr txBox="1"/>
          <p:nvPr/>
        </p:nvSpPr>
        <p:spPr>
          <a:xfrm>
            <a:off x="4953000" y="2266751"/>
            <a:ext cx="8382000" cy="525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GB" sz="5400" kern="100" dirty="0"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GB" sz="5400" kern="100" dirty="0"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5% of parents  think it is important for children to learn about the impact of online misogyny. </a:t>
            </a:r>
          </a:p>
          <a:p>
            <a:pPr>
              <a:spcAft>
                <a:spcPts val="800"/>
              </a:spcAft>
            </a:pPr>
            <a:r>
              <a:rPr lang="en-GB" sz="1800" kern="100" dirty="0"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28953-F372-9E15-9195-07FA88AE20E4}"/>
              </a:ext>
            </a:extLst>
          </p:cNvPr>
          <p:cNvSpPr txBox="1"/>
          <p:nvPr/>
        </p:nvSpPr>
        <p:spPr>
          <a:xfrm>
            <a:off x="5181600" y="7504206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  <a:latin typeface="Mont Bold" panose="020B0604020202020204" charset="0"/>
              </a:rPr>
              <a:t>False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B6DC3-5DFA-D20F-8DB2-8ADBC58E0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364" y="2192780"/>
            <a:ext cx="10059272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ED019-FBAD-BDFB-441C-52719CBD6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93"/>
          <a:stretch/>
        </p:blipFill>
        <p:spPr>
          <a:xfrm>
            <a:off x="-65631" y="-40777"/>
            <a:ext cx="18439938" cy="10327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7112A-A5CA-639B-7BE8-0777B3EB2502}"/>
              </a:ext>
            </a:extLst>
          </p:cNvPr>
          <p:cNvSpPr>
            <a:spLocks/>
          </p:cNvSpPr>
          <p:nvPr/>
        </p:nvSpPr>
        <p:spPr>
          <a:xfrm>
            <a:off x="462979" y="401790"/>
            <a:ext cx="17362042" cy="9524198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E42C91-AD7E-9689-6CC2-EE5129CF6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5173D-7CBF-6807-510F-3564B69790FC}"/>
              </a:ext>
            </a:extLst>
          </p:cNvPr>
          <p:cNvSpPr txBox="1"/>
          <p:nvPr/>
        </p:nvSpPr>
        <p:spPr>
          <a:xfrm>
            <a:off x="1610538" y="2086711"/>
            <a:ext cx="1508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Mont" panose="020B0604020202020204" charset="0"/>
              </a:rPr>
              <a:t>   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0B46D-F201-DA65-96D0-B462956ECF57}"/>
              </a:ext>
            </a:extLst>
          </p:cNvPr>
          <p:cNvSpPr txBox="1"/>
          <p:nvPr/>
        </p:nvSpPr>
        <p:spPr>
          <a:xfrm>
            <a:off x="4739239" y="3271063"/>
            <a:ext cx="8830198" cy="378565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Mont" panose="00000700000000000000" pitchFamily="50" charset="0"/>
              </a:rPr>
              <a:t>One of the public spaces where we see misogyny the most, is </a:t>
            </a:r>
            <a:r>
              <a:rPr lang="en-GB" sz="6000" dirty="0">
                <a:latin typeface="Mont Bold" panose="00000900000000000000" pitchFamily="50" charset="0"/>
              </a:rPr>
              <a:t>online</a:t>
            </a:r>
            <a:r>
              <a:rPr lang="en-GB" sz="6000" dirty="0">
                <a:latin typeface="Mont" panose="00000700000000000000" pitchFamily="50" charset="0"/>
              </a:rPr>
              <a:t>.</a:t>
            </a:r>
          </a:p>
        </p:txBody>
      </p:sp>
      <p:pic>
        <p:nvPicPr>
          <p:cNvPr id="20" name="Graphic 19" descr="Chat bubble outline" hidden="1">
            <a:extLst>
              <a:ext uri="{FF2B5EF4-FFF2-40B4-BE49-F238E27FC236}">
                <a16:creationId xmlns:a16="http://schemas.microsoft.com/office/drawing/2014/main" id="{86070DE3-01C9-DF03-E1DA-1A89D7682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3487397" y="4019787"/>
            <a:ext cx="1123713" cy="11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condary week 2">
            <a:hlinkClick r:id="" action="ppaction://media"/>
            <a:extLst>
              <a:ext uri="{FF2B5EF4-FFF2-40B4-BE49-F238E27FC236}">
                <a16:creationId xmlns:a16="http://schemas.microsoft.com/office/drawing/2014/main" id="{C4B2AD04-DA20-AB17-D2C6-6D6ED0F66E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59568"/>
            <a:ext cx="17009533" cy="95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79131" y="0"/>
            <a:ext cx="18367131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357576" y="400203"/>
            <a:ext cx="17572848" cy="9486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598235" y="718219"/>
            <a:ext cx="15091527" cy="8850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481" y="1025282"/>
            <a:ext cx="2275907" cy="2226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905248" y="3251832"/>
            <a:ext cx="16477502" cy="455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Mont Bold" panose="00000900000000000000" pitchFamily="50" charset="0"/>
              </a:rPr>
              <a:t>Group Agreement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latin typeface="Mont" panose="00000700000000000000" pitchFamily="50" charset="0"/>
              </a:rPr>
              <a:t>1. When someone talks, we listen.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latin typeface="Mont" panose="00000700000000000000" pitchFamily="50" charset="0"/>
              </a:rPr>
              <a:t>2. We respect each other’s opinions and voice.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latin typeface="Mont" panose="00000700000000000000" pitchFamily="50" charset="0"/>
              </a:rPr>
              <a:t>3. We respect our own opinions and voice.</a:t>
            </a:r>
          </a:p>
        </p:txBody>
      </p:sp>
    </p:spTree>
    <p:extLst>
      <p:ext uri="{BB962C8B-B14F-4D97-AF65-F5344CB8AC3E}">
        <p14:creationId xmlns:p14="http://schemas.microsoft.com/office/powerpoint/2010/main" val="66108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023C0-902B-36CD-217C-266CF78E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974" y="0"/>
            <a:ext cx="18308574" cy="10299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8EFD0-B73F-3295-3859-198BFFE1B69D}"/>
              </a:ext>
            </a:extLst>
          </p:cNvPr>
          <p:cNvSpPr txBox="1"/>
          <p:nvPr/>
        </p:nvSpPr>
        <p:spPr>
          <a:xfrm>
            <a:off x="1447800" y="1428569"/>
            <a:ext cx="153924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Mont Bold" panose="020B0604020202020204" charset="0"/>
              </a:rPr>
              <a:t>Today’s session</a:t>
            </a:r>
          </a:p>
          <a:p>
            <a:pPr algn="ctr"/>
            <a:endParaRPr lang="en-US" sz="4800" b="1" dirty="0">
              <a:latin typeface="Mont" panose="00000700000000000000" pitchFamily="50" charset="0"/>
            </a:endParaRPr>
          </a:p>
          <a:p>
            <a:pPr algn="ctr"/>
            <a:r>
              <a:rPr lang="en-US" sz="4800" b="1" dirty="0">
                <a:latin typeface="Mont" panose="00000700000000000000" pitchFamily="50" charset="0"/>
              </a:rPr>
              <a:t>True/False Game </a:t>
            </a:r>
          </a:p>
          <a:p>
            <a:pPr algn="ctr"/>
            <a:endParaRPr lang="en-US" sz="4800" b="1" dirty="0">
              <a:latin typeface="Mont" panose="00000700000000000000" pitchFamily="50" charset="0"/>
            </a:endParaRPr>
          </a:p>
          <a:p>
            <a:pPr algn="ctr"/>
            <a:r>
              <a:rPr lang="en-US" sz="4800" b="1" dirty="0">
                <a:latin typeface="Mont" panose="00000700000000000000" pitchFamily="50" charset="0"/>
              </a:rPr>
              <a:t>Online Misogyny </a:t>
            </a:r>
          </a:p>
          <a:p>
            <a:pPr algn="ctr"/>
            <a:endParaRPr lang="en-US" sz="4800" b="1" dirty="0">
              <a:latin typeface="Mont" panose="00000700000000000000" pitchFamily="50" charset="0"/>
            </a:endParaRPr>
          </a:p>
          <a:p>
            <a:pPr algn="ctr"/>
            <a:r>
              <a:rPr lang="en-US" sz="4800" b="1" dirty="0">
                <a:latin typeface="Mont" panose="00000700000000000000" pitchFamily="50" charset="0"/>
              </a:rPr>
              <a:t>Supporting those affected by online misogyny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en-US" sz="4800" b="1" dirty="0">
              <a:latin typeface="Mont Bold" panose="020B060402020202020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en-US" sz="4800" b="1" dirty="0">
              <a:latin typeface="Mont Bold" panose="020B060402020202020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en-US" sz="4800" b="1" dirty="0">
              <a:latin typeface="Mont Bold" panose="020B0604020202020204" charset="0"/>
            </a:endParaRPr>
          </a:p>
        </p:txBody>
      </p:sp>
      <p:pic>
        <p:nvPicPr>
          <p:cNvPr id="4" name="Picture 3" descr="A black and white circle with a exclamation mark&#10;&#10;Description automatically generated">
            <a:extLst>
              <a:ext uri="{FF2B5EF4-FFF2-40B4-BE49-F238E27FC236}">
                <a16:creationId xmlns:a16="http://schemas.microsoft.com/office/drawing/2014/main" id="{D6C8EBED-D99B-E102-346E-C7A164487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33" y="619501"/>
            <a:ext cx="2209800" cy="2165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546FB-F7E8-6DF6-5792-C2B83FB79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5FA621-142E-CA63-FEC8-6424F5867154}"/>
              </a:ext>
            </a:extLst>
          </p:cNvPr>
          <p:cNvGrpSpPr/>
          <p:nvPr/>
        </p:nvGrpSpPr>
        <p:grpSpPr>
          <a:xfrm>
            <a:off x="-151938" y="-40777"/>
            <a:ext cx="18439938" cy="10327777"/>
            <a:chOff x="-65631" y="-40777"/>
            <a:chExt cx="18439938" cy="10327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B376B3-ED4E-9E08-57C4-DC673B342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93"/>
            <a:stretch/>
          </p:blipFill>
          <p:spPr>
            <a:xfrm>
              <a:off x="-65631" y="-40777"/>
              <a:ext cx="18439938" cy="1032777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B8A894-A459-A2C7-4866-95A691FCEB83}"/>
                </a:ext>
              </a:extLst>
            </p:cNvPr>
            <p:cNvSpPr/>
            <p:nvPr/>
          </p:nvSpPr>
          <p:spPr>
            <a:xfrm>
              <a:off x="462979" y="361012"/>
              <a:ext cx="17362042" cy="952419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CDC2FA-916F-FB50-44B9-9254516F9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7B9AB-F914-1603-94A3-506C85D8132F}"/>
              </a:ext>
            </a:extLst>
          </p:cNvPr>
          <p:cNvSpPr txBox="1"/>
          <p:nvPr/>
        </p:nvSpPr>
        <p:spPr>
          <a:xfrm>
            <a:off x="2580693" y="3162300"/>
            <a:ext cx="1295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dirty="0">
              <a:latin typeface="Mont Bold" panose="020B0604020202020204" charset="0"/>
            </a:endParaRPr>
          </a:p>
          <a:p>
            <a:pPr algn="ctr"/>
            <a:endParaRPr lang="en-GB" sz="4400" dirty="0">
              <a:latin typeface="Mont Bold" panose="020B0604020202020204" charset="0"/>
            </a:endParaRPr>
          </a:p>
          <a:p>
            <a:pPr algn="ctr"/>
            <a:r>
              <a:rPr lang="en-GB" sz="4400" dirty="0">
                <a:latin typeface="Mont Bold" panose="020B0604020202020204" charset="0"/>
              </a:rPr>
              <a:t>Misogyny: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 Bold" panose="020B0604020202020204" charset="0"/>
              </a:rPr>
              <a:t> prejudice, negative opinions, or an irrational hatred of all women and girls. </a:t>
            </a:r>
            <a:r>
              <a:rPr lang="en-GB" sz="4400" dirty="0">
                <a:latin typeface="Mont Bol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2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5FA621-142E-CA63-FEC8-6424F5867154}"/>
              </a:ext>
            </a:extLst>
          </p:cNvPr>
          <p:cNvGrpSpPr/>
          <p:nvPr/>
        </p:nvGrpSpPr>
        <p:grpSpPr>
          <a:xfrm>
            <a:off x="-151938" y="-40777"/>
            <a:ext cx="18439938" cy="10327777"/>
            <a:chOff x="-65631" y="-40777"/>
            <a:chExt cx="18439938" cy="10327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B376B3-ED4E-9E08-57C4-DC673B342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93"/>
            <a:stretch/>
          </p:blipFill>
          <p:spPr>
            <a:xfrm>
              <a:off x="-65631" y="-40777"/>
              <a:ext cx="18439938" cy="1032777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B8A894-A459-A2C7-4866-95A691FCEB83}"/>
                </a:ext>
              </a:extLst>
            </p:cNvPr>
            <p:cNvSpPr/>
            <p:nvPr/>
          </p:nvSpPr>
          <p:spPr>
            <a:xfrm>
              <a:off x="462979" y="361012"/>
              <a:ext cx="17362042" cy="952419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CDC2FA-916F-FB50-44B9-9254516F9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CBB98-7E9E-F3BB-3712-4F79D368E1AE}"/>
              </a:ext>
            </a:extLst>
          </p:cNvPr>
          <p:cNvSpPr txBox="1"/>
          <p:nvPr/>
        </p:nvSpPr>
        <p:spPr>
          <a:xfrm>
            <a:off x="2209800" y="3230285"/>
            <a:ext cx="1386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800" dirty="0">
              <a:latin typeface="Mont Bold" panose="020B0604020202020204" charset="0"/>
            </a:endParaRPr>
          </a:p>
          <a:p>
            <a:pPr algn="ctr"/>
            <a:r>
              <a:rPr lang="en-GB" sz="4800" dirty="0">
                <a:latin typeface="Mont Bold" panose="020B0604020202020204" charset="0"/>
              </a:rPr>
              <a:t>Someone who is a misogynist will hold views and show behaviours that are emotionally and physically harmful to all women and all  girls.  </a:t>
            </a:r>
          </a:p>
        </p:txBody>
      </p:sp>
    </p:spTree>
    <p:extLst>
      <p:ext uri="{BB962C8B-B14F-4D97-AF65-F5344CB8AC3E}">
        <p14:creationId xmlns:p14="http://schemas.microsoft.com/office/powerpoint/2010/main" val="3244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F4E5C-5D4E-8EF0-2CDD-3344B716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F7D08-D904-76B6-982E-59B588DC0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4123778" y="2193311"/>
            <a:ext cx="10061018" cy="59003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5249C9-7934-E809-048D-38B3315F8B56}"/>
              </a:ext>
            </a:extLst>
          </p:cNvPr>
          <p:cNvGrpSpPr/>
          <p:nvPr/>
        </p:nvGrpSpPr>
        <p:grpSpPr>
          <a:xfrm>
            <a:off x="5181600" y="1021252"/>
            <a:ext cx="7924800" cy="6890279"/>
            <a:chOff x="5410199" y="683696"/>
            <a:chExt cx="7924800" cy="68902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9D5907A-1E4D-928F-7A7C-3E5BEA0BB88C}"/>
                </a:ext>
              </a:extLst>
            </p:cNvPr>
            <p:cNvSpPr txBox="1"/>
            <p:nvPr/>
          </p:nvSpPr>
          <p:spPr>
            <a:xfrm>
              <a:off x="5410199" y="2741883"/>
              <a:ext cx="792480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latin typeface="Mont" panose="020B0604020202020204" charset="0"/>
                </a:rPr>
                <a:t>Facts will appear on the screen </a:t>
              </a:r>
            </a:p>
            <a:p>
              <a:pPr algn="ctr"/>
              <a:endParaRPr lang="en-GB" sz="4400" dirty="0">
                <a:latin typeface="Mont" panose="020B0604020202020204" charset="0"/>
              </a:endParaRPr>
            </a:p>
            <a:p>
              <a:pPr algn="ctr"/>
              <a:r>
                <a:rPr lang="en-GB" sz="4400" dirty="0">
                  <a:latin typeface="Mont" panose="020B0604020202020204" charset="0"/>
                </a:rPr>
                <a:t>Decide if you think they are </a:t>
              </a:r>
              <a:r>
                <a:rPr lang="en-GB" sz="4400" dirty="0">
                  <a:latin typeface="Mont Bold" panose="00000900000000000000" pitchFamily="50" charset="0"/>
                </a:rPr>
                <a:t>True or False</a:t>
              </a:r>
            </a:p>
            <a:p>
              <a:pPr algn="ctr"/>
              <a:endParaRPr lang="en-GB" sz="4400" dirty="0">
                <a:latin typeface="Mont" panose="020B0604020202020204" charset="0"/>
              </a:endParaRPr>
            </a:p>
            <a:p>
              <a:endParaRPr lang="en-GB" sz="4400" dirty="0">
                <a:latin typeface="Mont" panose="020B0604020202020204" charset="0"/>
              </a:endParaRPr>
            </a:p>
          </p:txBody>
        </p:sp>
        <p:pic>
          <p:nvPicPr>
            <p:cNvPr id="5" name="Picture 4" descr="A black and white circle with a exclamation mark&#10;&#10;Description automatically generated">
              <a:extLst>
                <a:ext uri="{FF2B5EF4-FFF2-40B4-BE49-F238E27FC236}">
                  <a16:creationId xmlns:a16="http://schemas.microsoft.com/office/drawing/2014/main" id="{DD1B1B46-331B-168A-3292-785822104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84" y="683696"/>
              <a:ext cx="2232630" cy="2187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13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BEC89-9CF8-281A-3096-E6A17D90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pic>
        <p:nvPicPr>
          <p:cNvPr id="2" name="Picture 1" descr="A group of question marks&#10;&#10;Description automatically generated">
            <a:extLst>
              <a:ext uri="{FF2B5EF4-FFF2-40B4-BE49-F238E27FC236}">
                <a16:creationId xmlns:a16="http://schemas.microsoft.com/office/drawing/2014/main" id="{9843D9A3-8A97-B214-B378-5907EDC23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31" y="1201757"/>
            <a:ext cx="2901111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C2C74-DB8B-69A9-BAB6-FEA619D3E3AB}"/>
              </a:ext>
            </a:extLst>
          </p:cNvPr>
          <p:cNvSpPr txBox="1"/>
          <p:nvPr/>
        </p:nvSpPr>
        <p:spPr>
          <a:xfrm>
            <a:off x="3172587" y="3481546"/>
            <a:ext cx="1196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30% of children aged 9-16 understand what misogyny means</a:t>
            </a:r>
            <a:endParaRPr lang="en-GB" sz="5400" dirty="0">
              <a:latin typeface="Mon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1AB40-9120-82AD-BEA1-4C5A9D15FDF7}"/>
              </a:ext>
            </a:extLst>
          </p:cNvPr>
          <p:cNvSpPr txBox="1"/>
          <p:nvPr/>
        </p:nvSpPr>
        <p:spPr>
          <a:xfrm>
            <a:off x="4876800" y="6428958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C00000"/>
                </a:solidFill>
                <a:latin typeface="Mont Bold" panose="020B0604020202020204" charset="0"/>
              </a:rPr>
              <a:t>False</a:t>
            </a:r>
            <a:endParaRPr lang="en-GB" dirty="0">
              <a:solidFill>
                <a:srgbClr val="C00000"/>
              </a:solidFill>
              <a:latin typeface="Mont Bold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0CD13-B43F-164C-FBB6-9B292E09A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69505-E655-411C-993A-7BF4B97E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pic>
        <p:nvPicPr>
          <p:cNvPr id="2" name="Picture 1" descr="A group of question marks&#10;&#10;Description automatically generated">
            <a:extLst>
              <a:ext uri="{FF2B5EF4-FFF2-40B4-BE49-F238E27FC236}">
                <a16:creationId xmlns:a16="http://schemas.microsoft.com/office/drawing/2014/main" id="{9843D9A3-8A97-B214-B378-5907EDC23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23" y="1181100"/>
            <a:ext cx="2762728" cy="1814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C2C74-DB8B-69A9-BAB6-FEA619D3E3AB}"/>
              </a:ext>
            </a:extLst>
          </p:cNvPr>
          <p:cNvSpPr txBox="1"/>
          <p:nvPr/>
        </p:nvSpPr>
        <p:spPr>
          <a:xfrm>
            <a:off x="3657600" y="3258561"/>
            <a:ext cx="1196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Mont" panose="020B0604020202020204" charset="0"/>
              </a:rPr>
              <a:t>Online Misogyny describes  hateful comments, harassment, and threats made towards women and girls online.</a:t>
            </a:r>
          </a:p>
          <a:p>
            <a:pPr algn="ctr"/>
            <a:endParaRPr lang="en-GB" sz="4800" dirty="0">
              <a:latin typeface="Mon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4F9A8-97F3-3F4E-1436-51A90594784F}"/>
              </a:ext>
            </a:extLst>
          </p:cNvPr>
          <p:cNvSpPr txBox="1"/>
          <p:nvPr/>
        </p:nvSpPr>
        <p:spPr>
          <a:xfrm>
            <a:off x="4696587" y="695188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B050"/>
                </a:solidFill>
                <a:latin typeface="Mont Bold" panose="020B0604020202020204" charset="0"/>
              </a:rPr>
              <a:t>True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9C92E-18F5-48A6-B0EB-8F35E13148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E2EF9-5066-18C7-EBED-EF62EEA0C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8308574" cy="10299700"/>
          </a:xfrm>
          <a:prstGeom prst="rect">
            <a:avLst/>
          </a:prstGeom>
        </p:spPr>
      </p:pic>
      <p:pic>
        <p:nvPicPr>
          <p:cNvPr id="2" name="Picture 1" descr="A group of question marks&#10;&#10;Description automatically generated">
            <a:extLst>
              <a:ext uri="{FF2B5EF4-FFF2-40B4-BE49-F238E27FC236}">
                <a16:creationId xmlns:a16="http://schemas.microsoft.com/office/drawing/2014/main" id="{9843D9A3-8A97-B214-B378-5907EDC23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44" y="533131"/>
            <a:ext cx="2901111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C2C74-DB8B-69A9-BAB6-FEA619D3E3AB}"/>
              </a:ext>
            </a:extLst>
          </p:cNvPr>
          <p:cNvSpPr txBox="1"/>
          <p:nvPr/>
        </p:nvSpPr>
        <p:spPr>
          <a:xfrm>
            <a:off x="3162300" y="2663160"/>
            <a:ext cx="11963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kern="100" dirty="0">
                <a:effectLst/>
                <a:latin typeface="Mont" panose="000007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Online misogyny does not affect women and girls’ lives offline. Once comments or messages are deleted, they no longer have an impact. </a:t>
            </a:r>
          </a:p>
          <a:p>
            <a:pPr algn="ctr"/>
            <a:endParaRPr lang="en-GB" sz="4800" dirty="0">
              <a:latin typeface="Mon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A8B3A-1BD6-0B90-3367-D5CAA2AE7C5F}"/>
              </a:ext>
            </a:extLst>
          </p:cNvPr>
          <p:cNvSpPr txBox="1"/>
          <p:nvPr/>
        </p:nvSpPr>
        <p:spPr>
          <a:xfrm>
            <a:off x="7200900" y="7141308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Mont Bold" panose="020B0604020202020204" charset="0"/>
              </a:rPr>
              <a:t>False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6B5D3-311C-957A-B72A-8C1111E5D5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</a:blip>
          <a:srcRect t="16586" b="24768"/>
          <a:stretch/>
        </p:blipFill>
        <p:spPr>
          <a:xfrm>
            <a:off x="4113491" y="2193312"/>
            <a:ext cx="10061018" cy="59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316</Words>
  <Application>Microsoft Office PowerPoint</Application>
  <PresentationFormat>Custom</PresentationFormat>
  <Paragraphs>52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Courier New</vt:lpstr>
      <vt:lpstr>Mont Bold</vt:lpstr>
      <vt:lpstr>Arial</vt:lpstr>
      <vt:lpstr>Mont</vt:lpstr>
      <vt:lpstr>Calibri</vt:lpstr>
      <vt:lpstr>Instrument Sans Condensed SemiB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Logos-Icons- Graphics</dc:title>
  <dc:creator>Carolina Hinojosa</dc:creator>
  <cp:lastModifiedBy>Carolina Hinojosa</cp:lastModifiedBy>
  <cp:revision>34</cp:revision>
  <cp:lastPrinted>2024-12-03T13:56:43Z</cp:lastPrinted>
  <dcterms:created xsi:type="dcterms:W3CDTF">2006-08-16T00:00:00Z</dcterms:created>
  <dcterms:modified xsi:type="dcterms:W3CDTF">2026-02-05T12:00:01Z</dcterms:modified>
  <dc:identifier>DAGAmd3Szt0</dc:identifier>
</cp:coreProperties>
</file>