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90" r:id="rId4"/>
    <p:sldId id="292" r:id="rId5"/>
    <p:sldId id="312" r:id="rId6"/>
    <p:sldId id="291" r:id="rId7"/>
    <p:sldId id="293" r:id="rId8"/>
    <p:sldId id="294" r:id="rId9"/>
    <p:sldId id="295" r:id="rId10"/>
    <p:sldId id="296" r:id="rId11"/>
    <p:sldId id="297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A0BFB-CDD1-45A0-9582-3414E0289654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07402-7780-48B4-AA0D-DBEC6D3D86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6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Instrument Sans Condensed SemiB" pitchFamily="2" charset="0"/>
              </a:rPr>
              <a:t>Take time to check understanding, pronunciation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84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Provide worksheet for individual pupils, encourage once each box has been filled with at least two things to then talk about it with someone else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7402-7780-48B4-AA0D-DBEC6D3D86C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84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EB64-0557-9876-7A2C-53F317A87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6B0E9-09B3-7D33-1FA8-FA4E8E5D1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12767-8126-256D-6CA1-72FA8DABA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E7410-7430-3622-818B-E6454BC4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901C2-D770-0B76-4213-1A043A60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1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B3D3-6BEC-14EA-9FA8-CDD2AD21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2922D-7091-7D3C-1B72-007167080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C8603-CA74-5EDD-D579-826C0C84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0680B-4A12-71F8-8C26-3C609D93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BDDF2-DD6C-371D-2FF8-39E3CB15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17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6348DE-FEA8-9723-FBE2-CFB80A1A8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4AFEE-FFE4-CC6A-54C3-9E443E8CB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713FA-F098-5C04-1969-1C391624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A2CD1-A45B-81DD-C530-A0A4FB6A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2FE20-C77F-7E8D-C760-9D7D1C8C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1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1E9B-5AF8-8A7C-D0E7-EC40C4EE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3A66A-7F7A-EA3F-47AB-BE8731336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2F270-F661-658D-8FCF-1C02C8ED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FE587-6A02-5838-D586-25AA06E3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1E87D-8F7F-3DC6-F7EA-830A85C7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0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0551-2BAD-B71E-65A6-7E5AFA47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BCBE4-AC74-55E5-55AB-39024CC5B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37EBA-EE9B-1338-DD70-34596D0A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99298-DC64-2EA1-BFA6-1056775F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582B6-4548-6416-5F44-7CFB14CB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4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CBAB-5872-813D-5E85-BCD1898A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89516-03AE-3836-6A5D-E240A6445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0C507-04C8-0730-CD4A-CBD819838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B7F69-4E3B-81C7-A9F1-14886268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54F41-E83A-39EF-560C-ED6863C3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EE7B4-BAC3-AF3A-DA07-B1D54FA9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10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3A2C5-587A-685C-58DB-00679FD49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46977-3DA4-EC98-A163-165CF088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22DA-1802-6D8B-70D5-FCB723FA3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115DE-22E9-CD68-4E3C-C71C87A26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4CC68-BC7D-B100-4629-1BC7F8883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961FF5-735B-E42E-6A7E-49D904DA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6F0BE0-04B0-EA1C-97B8-1E1BD758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568F7-101A-1552-9C1A-04C32F35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28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DC8B-7F66-B560-7C0A-251DE3E4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8CDA3-7740-15D6-2842-E35B769F2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62606-FC98-DBE2-EEF1-AD908177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9D5F5-1723-57ED-2387-C64469AA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6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EFC92-8245-9036-1613-3ACE4212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27D2D6-26DC-5E1F-4707-77BB65D6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15109-43E2-6F70-B0C1-143383C9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80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D27A-5972-0612-E706-E654FACD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8A7FF-BAC8-DF66-5ABC-34893F16F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58AB2-EE32-D619-457B-9BCC17633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48B41-247C-AEF2-A29A-B2B04F74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A5F3F-2374-D40E-7A33-10866B90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3533C-0939-6FE0-AB37-621CF956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7327-7096-C987-AB50-FAD95D40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4A923E-0790-AF5F-A6EE-6934E94DE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97E06-259D-6552-D3FA-38E742C7C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2F8B2-95C3-3091-2E57-2B1866E1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3B156-D5C2-87C2-F932-EEA7DD2B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E0E13-01F8-B671-E6F7-F78929A2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08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585F69-5E63-E0BF-1ACA-E804ED83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A8C2E-D623-0D8E-8A06-11C28C8D8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396B5-1A9E-03D6-6F24-5545572D2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59537E-CDAB-4374-9BFD-D3B9984B7B73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42726-D6B7-4291-63B0-9F089A982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51B6-2F22-6D8F-C75B-AF61B0627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563E68-17F8-419F-B920-8EF4916A4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47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B73EBB-70B7-B4FC-09E1-46220444CDCD}"/>
              </a:ext>
            </a:extLst>
          </p:cNvPr>
          <p:cNvGrpSpPr/>
          <p:nvPr/>
        </p:nvGrpSpPr>
        <p:grpSpPr>
          <a:xfrm>
            <a:off x="2709583" y="124428"/>
            <a:ext cx="6772829" cy="6609144"/>
            <a:chOff x="4721395" y="2050921"/>
            <a:chExt cx="2749207" cy="27561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54E388-BB35-E035-B0F4-B2816EBF0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99" t="6252" r="8558" b="695"/>
            <a:stretch/>
          </p:blipFill>
          <p:spPr>
            <a:xfrm>
              <a:off x="4721395" y="2050921"/>
              <a:ext cx="2749207" cy="2756153"/>
            </a:xfrm>
            <a:prstGeom prst="rect">
              <a:avLst/>
            </a:prstGeom>
          </p:spPr>
        </p:pic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AF1F5BC0-9338-32B5-579E-8D847C07DF92}"/>
                </a:ext>
              </a:extLst>
            </p:cNvPr>
            <p:cNvSpPr/>
            <p:nvPr/>
          </p:nvSpPr>
          <p:spPr>
            <a:xfrm>
              <a:off x="4997722" y="2307962"/>
              <a:ext cx="2196555" cy="224207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64EF23C-D8F5-E198-DA37-2A6B79201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91" b="28907"/>
          <a:stretch/>
        </p:blipFill>
        <p:spPr>
          <a:xfrm>
            <a:off x="3924297" y="2427790"/>
            <a:ext cx="4343400" cy="20024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C7C5E-2262-8E4A-73C1-CD8A78283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409" y="5771684"/>
            <a:ext cx="2874278" cy="9241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88BAEB-4495-432F-3D42-E7467B60D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13" y="5361467"/>
            <a:ext cx="1315250" cy="14098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CB481E-F98F-5312-534E-1821FC6AC60F}"/>
              </a:ext>
            </a:extLst>
          </p:cNvPr>
          <p:cNvSpPr txBox="1"/>
          <p:nvPr/>
        </p:nvSpPr>
        <p:spPr>
          <a:xfrm>
            <a:off x="3070857" y="4001593"/>
            <a:ext cx="605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Mont Bold" panose="00000900000000000000" pitchFamily="50" charset="0"/>
              </a:rPr>
              <a:t>Session 4 </a:t>
            </a:r>
            <a:endParaRPr lang="en-GB" sz="3600" b="1" dirty="0"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25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E2526-BDDB-5C8C-E54D-1036EC210BD7}"/>
              </a:ext>
            </a:extLst>
          </p:cNvPr>
          <p:cNvSpPr txBox="1"/>
          <p:nvPr/>
        </p:nvSpPr>
        <p:spPr>
          <a:xfrm>
            <a:off x="425099" y="2713253"/>
            <a:ext cx="11341799" cy="177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>
                <a:latin typeface="Mont" panose="00000700000000000000" pitchFamily="50" charset="0"/>
              </a:rPr>
              <a:t>We think carefully about the </a:t>
            </a:r>
            <a:r>
              <a:rPr lang="en-US" sz="3800" b="1" dirty="0">
                <a:latin typeface="Mont Bold" panose="00000900000000000000" pitchFamily="50" charset="0"/>
              </a:rPr>
              <a:t>content we internalize</a:t>
            </a:r>
            <a:r>
              <a:rPr lang="en-US" sz="3800" b="1" dirty="0">
                <a:latin typeface="Mont" panose="00000700000000000000" pitchFamily="50" charset="0"/>
              </a:rPr>
              <a:t> to have a </a:t>
            </a:r>
            <a:r>
              <a:rPr lang="en-US" sz="3800" b="1" dirty="0">
                <a:latin typeface="Mont Bold" panose="00000900000000000000" pitchFamily="50" charset="0"/>
              </a:rPr>
              <a:t>healthy online diet.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DBDEAA-AD58-01B7-CFAE-4A5EC8BF3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987" y="1228886"/>
            <a:ext cx="1517271" cy="148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8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E2526-BDDB-5C8C-E54D-1036EC210BD7}"/>
              </a:ext>
            </a:extLst>
          </p:cNvPr>
          <p:cNvSpPr txBox="1"/>
          <p:nvPr/>
        </p:nvSpPr>
        <p:spPr>
          <a:xfrm>
            <a:off x="158928" y="2707210"/>
            <a:ext cx="4058780" cy="325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>
                <a:latin typeface="Mont Bold" panose="00000900000000000000" pitchFamily="50" charset="0"/>
              </a:rPr>
              <a:t>Station 1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latin typeface="Mont" panose="00000700000000000000" pitchFamily="50" charset="0"/>
              </a:rPr>
              <a:t>Social Media OR online platforms that we use.</a:t>
            </a:r>
            <a:endParaRPr lang="en-US" sz="3500" b="1" dirty="0">
              <a:latin typeface="Mont Bold" panose="000009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DBDEAA-AD58-01B7-CFAE-4A5EC8BF3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493" y="925374"/>
            <a:ext cx="1821334" cy="1781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8371F5-B9BB-C915-132E-7EDCC7713300}"/>
              </a:ext>
            </a:extLst>
          </p:cNvPr>
          <p:cNvSpPr txBox="1"/>
          <p:nvPr/>
        </p:nvSpPr>
        <p:spPr>
          <a:xfrm>
            <a:off x="4080873" y="2707210"/>
            <a:ext cx="4058780" cy="332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>
                <a:latin typeface="Mont Bold" panose="00000900000000000000" pitchFamily="50" charset="0"/>
              </a:rPr>
              <a:t>Station 2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latin typeface="Mont" panose="00000700000000000000" pitchFamily="50" charset="0"/>
              </a:rPr>
              <a:t>Types of 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latin typeface="Mont" panose="00000700000000000000" pitchFamily="50" charset="0"/>
              </a:rPr>
              <a:t>content we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latin typeface="Mont" panose="00000700000000000000" pitchFamily="50" charset="0"/>
              </a:rPr>
              <a:t> use</a:t>
            </a:r>
            <a:r>
              <a:rPr lang="en-US" sz="3800" b="1" dirty="0">
                <a:latin typeface="Mont" panose="00000700000000000000" pitchFamily="50" charset="0"/>
              </a:rPr>
              <a:t>.</a:t>
            </a:r>
            <a:endParaRPr lang="en-US" sz="3800" b="1" dirty="0">
              <a:latin typeface="Mont Bold" panose="000009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32F0E7-49D0-8682-F524-569D3F041B9A}"/>
              </a:ext>
            </a:extLst>
          </p:cNvPr>
          <p:cNvSpPr txBox="1"/>
          <p:nvPr/>
        </p:nvSpPr>
        <p:spPr>
          <a:xfrm>
            <a:off x="8273782" y="2703891"/>
            <a:ext cx="4058780" cy="251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>
                <a:latin typeface="Mont Bold" panose="00000900000000000000" pitchFamily="50" charset="0"/>
              </a:rPr>
              <a:t>Station 3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latin typeface="Mont" panose="00000700000000000000" pitchFamily="50" charset="0"/>
              </a:rPr>
              <a:t>Creators 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latin typeface="Mont" panose="00000700000000000000" pitchFamily="50" charset="0"/>
              </a:rPr>
              <a:t>that we like</a:t>
            </a:r>
            <a:r>
              <a:rPr lang="en-US" sz="3800" b="1" dirty="0">
                <a:latin typeface="Mont" panose="00000700000000000000" pitchFamily="50" charset="0"/>
              </a:rPr>
              <a:t>.</a:t>
            </a:r>
            <a:endParaRPr lang="en-US" sz="3800" b="1" dirty="0"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E2526-BDDB-5C8C-E54D-1036EC210BD7}"/>
              </a:ext>
            </a:extLst>
          </p:cNvPr>
          <p:cNvSpPr txBox="1"/>
          <p:nvPr/>
        </p:nvSpPr>
        <p:spPr>
          <a:xfrm>
            <a:off x="51667" y="2136311"/>
            <a:ext cx="12140333" cy="3527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>
                <a:latin typeface="Mont" panose="00000700000000000000" pitchFamily="50" charset="0"/>
              </a:rPr>
              <a:t>How would you describe your online diet?</a:t>
            </a:r>
          </a:p>
          <a:p>
            <a:pPr algn="ctr">
              <a:lnSpc>
                <a:spcPct val="150000"/>
              </a:lnSpc>
            </a:pPr>
            <a:endParaRPr lang="en-US" sz="3800" b="1" dirty="0">
              <a:latin typeface="Mont" panose="00000700000000000000" pitchFamily="50" charset="0"/>
            </a:endParaRPr>
          </a:p>
          <a:p>
            <a:pPr algn="ctr">
              <a:lnSpc>
                <a:spcPct val="150000"/>
              </a:lnSpc>
            </a:pPr>
            <a:r>
              <a:rPr lang="en-US" sz="3800" b="1" dirty="0">
                <a:latin typeface="Mont" panose="00000700000000000000" pitchFamily="50" charset="0"/>
              </a:rPr>
              <a:t>What did you notice about other people’s answers?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F8B157-A3FE-AB5C-F1F5-472E8944D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280" y="1088390"/>
            <a:ext cx="1859441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0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987" y="683521"/>
            <a:ext cx="1517271" cy="1484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603498" y="2167888"/>
            <a:ext cx="10985001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ont Bold" panose="00000900000000000000" pitchFamily="50" charset="0"/>
              </a:rPr>
              <a:t>Group Agreement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Mont" panose="00000700000000000000" pitchFamily="50" charset="0"/>
              </a:rPr>
              <a:t>1. When someone talks, we listen.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Mont" panose="00000700000000000000" pitchFamily="50" charset="0"/>
              </a:rPr>
              <a:t>2. We respect each other’s opinions and voice.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latin typeface="Mont" panose="00000700000000000000" pitchFamily="50" charset="0"/>
              </a:rPr>
              <a:t>3. We respect our own opinions and voice.</a:t>
            </a:r>
          </a:p>
        </p:txBody>
      </p:sp>
    </p:spTree>
    <p:extLst>
      <p:ext uri="{BB962C8B-B14F-4D97-AF65-F5344CB8AC3E}">
        <p14:creationId xmlns:p14="http://schemas.microsoft.com/office/powerpoint/2010/main" val="66108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7FE7BF-B917-4BF4-E7C2-01D4A8077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363" y="692478"/>
            <a:ext cx="1517271" cy="1484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577121" y="2176845"/>
            <a:ext cx="10985001" cy="298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Mont Bold" panose="00000900000000000000" pitchFamily="50" charset="0"/>
              </a:rPr>
              <a:t>Today’s Plan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latin typeface="Mont Bold" panose="00000900000000000000" pitchFamily="50" charset="0"/>
              </a:rPr>
              <a:t>Recap: Misogyny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latin typeface="Mont Bold" panose="00000900000000000000" pitchFamily="50" charset="0"/>
              </a:rPr>
              <a:t>Our Online Diet</a:t>
            </a:r>
          </a:p>
        </p:txBody>
      </p:sp>
    </p:spTree>
    <p:extLst>
      <p:ext uri="{BB962C8B-B14F-4D97-AF65-F5344CB8AC3E}">
        <p14:creationId xmlns:p14="http://schemas.microsoft.com/office/powerpoint/2010/main" val="81648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2A8EB0-B79C-A7D9-CE0F-F33B1414E078}"/>
              </a:ext>
            </a:extLst>
          </p:cNvPr>
          <p:cNvSpPr txBox="1"/>
          <p:nvPr/>
        </p:nvSpPr>
        <p:spPr>
          <a:xfrm>
            <a:off x="603498" y="2632738"/>
            <a:ext cx="10985001" cy="10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latin typeface="Mont Bold" panose="00000900000000000000" pitchFamily="50" charset="0"/>
              </a:rPr>
              <a:t>What are these words?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DDADB6-4100-CAF3-16A9-651E458DB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900" y="1562266"/>
            <a:ext cx="1859441" cy="12193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7B61E4-0947-D5A9-166A-30055BD99EAA}"/>
              </a:ext>
            </a:extLst>
          </p:cNvPr>
          <p:cNvSpPr txBox="1"/>
          <p:nvPr/>
        </p:nvSpPr>
        <p:spPr>
          <a:xfrm>
            <a:off x="4284628" y="3653958"/>
            <a:ext cx="3569986" cy="10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 err="1">
                <a:latin typeface="Mont Bold" panose="00000900000000000000" pitchFamily="50" charset="0"/>
              </a:rPr>
              <a:t>St_r_ot_pe</a:t>
            </a:r>
            <a:endParaRPr lang="en-US" sz="4300" b="1" dirty="0">
              <a:latin typeface="Mont Bold" panose="000009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4BC23-1FED-35C7-5BEC-B9918588CAF9}"/>
              </a:ext>
            </a:extLst>
          </p:cNvPr>
          <p:cNvSpPr txBox="1"/>
          <p:nvPr/>
        </p:nvSpPr>
        <p:spPr>
          <a:xfrm>
            <a:off x="281474" y="3653958"/>
            <a:ext cx="3297943" cy="199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 err="1">
                <a:latin typeface="Mont Bold" panose="00000900000000000000" pitchFamily="50" charset="0"/>
              </a:rPr>
              <a:t>M_s_g_ny</a:t>
            </a:r>
            <a:endParaRPr lang="en-US" sz="4300" b="1" dirty="0">
              <a:latin typeface="Mont Bold" panose="00000900000000000000" pitchFamily="50" charset="0"/>
            </a:endParaRPr>
          </a:p>
          <a:p>
            <a:pPr algn="ctr">
              <a:lnSpc>
                <a:spcPct val="150000"/>
              </a:lnSpc>
            </a:pPr>
            <a:endParaRPr lang="en-US" sz="4300" b="1" dirty="0">
              <a:latin typeface="Mont Bold" panose="000009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713419-1C53-98A3-BB76-34BAA870DD18}"/>
              </a:ext>
            </a:extLst>
          </p:cNvPr>
          <p:cNvSpPr txBox="1"/>
          <p:nvPr/>
        </p:nvSpPr>
        <p:spPr>
          <a:xfrm>
            <a:off x="8340538" y="3653958"/>
            <a:ext cx="3569986" cy="10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 err="1">
                <a:latin typeface="Mont Bold" panose="00000900000000000000" pitchFamily="50" charset="0"/>
              </a:rPr>
              <a:t>In_e_nal_ze</a:t>
            </a:r>
            <a:endParaRPr lang="en-US" sz="4300" b="1" dirty="0">
              <a:latin typeface="Mont 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5FA621-142E-CA63-FEC8-6424F5867154}"/>
              </a:ext>
            </a:extLst>
          </p:cNvPr>
          <p:cNvGrpSpPr/>
          <p:nvPr/>
        </p:nvGrpSpPr>
        <p:grpSpPr>
          <a:xfrm>
            <a:off x="-101292" y="-27185"/>
            <a:ext cx="12293292" cy="6885185"/>
            <a:chOff x="-65631" y="-40777"/>
            <a:chExt cx="18439938" cy="1032777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B376B3-ED4E-9E08-57C4-DC673B342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993"/>
            <a:stretch/>
          </p:blipFill>
          <p:spPr>
            <a:xfrm>
              <a:off x="-65631" y="-40777"/>
              <a:ext cx="18439938" cy="1032777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B8A894-A459-A2C7-4866-95A691FCEB83}"/>
                </a:ext>
              </a:extLst>
            </p:cNvPr>
            <p:cNvSpPr/>
            <p:nvPr/>
          </p:nvSpPr>
          <p:spPr>
            <a:xfrm>
              <a:off x="462979" y="361012"/>
              <a:ext cx="17362042" cy="9524198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GB" sz="1200" kern="0">
                <a:solidFill>
                  <a:prstClr val="white"/>
                </a:solidFill>
                <a:latin typeface="Aptos" panose="02110004020202020204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4CDC2FA-916F-FB50-44B9-9254516F9A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t="16586" b="24768"/>
          <a:stretch/>
        </p:blipFill>
        <p:spPr>
          <a:xfrm>
            <a:off x="2742328" y="1462208"/>
            <a:ext cx="6707345" cy="3933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57B9AB-F914-1603-94A3-506C85D8132F}"/>
              </a:ext>
            </a:extLst>
          </p:cNvPr>
          <p:cNvSpPr txBox="1"/>
          <p:nvPr/>
        </p:nvSpPr>
        <p:spPr>
          <a:xfrm>
            <a:off x="3935404" y="2686582"/>
            <a:ext cx="4321193" cy="902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267" dirty="0">
                <a:latin typeface="Mont Bold" panose="020B0604020202020204" charset="0"/>
              </a:rPr>
              <a:t>Misogyny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1A9954-47DE-E190-99A6-7D79C0395303}"/>
              </a:ext>
            </a:extLst>
          </p:cNvPr>
          <p:cNvSpPr txBox="1"/>
          <p:nvPr/>
        </p:nvSpPr>
        <p:spPr>
          <a:xfrm>
            <a:off x="4625788" y="4044467"/>
            <a:ext cx="517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Mont Bold" panose="020B0604020202020204" charset="0"/>
              </a:rPr>
              <a:t>Let’s recap</a:t>
            </a:r>
          </a:p>
        </p:txBody>
      </p:sp>
      <p:pic>
        <p:nvPicPr>
          <p:cNvPr id="12" name="Graphic 11" descr="Person wearing stripes">
            <a:extLst>
              <a:ext uri="{FF2B5EF4-FFF2-40B4-BE49-F238E27FC236}">
                <a16:creationId xmlns:a16="http://schemas.microsoft.com/office/drawing/2014/main" id="{160C047E-54B3-9D42-79E9-582AF37BF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3059" y="4284740"/>
            <a:ext cx="1559741" cy="238259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8F26AEA5-5566-E914-BDA1-05538F99568C}"/>
              </a:ext>
            </a:extLst>
          </p:cNvPr>
          <p:cNvSpPr/>
          <p:nvPr/>
        </p:nvSpPr>
        <p:spPr>
          <a:xfrm>
            <a:off x="4622801" y="3946113"/>
            <a:ext cx="5179279" cy="812260"/>
          </a:xfrm>
          <a:custGeom>
            <a:avLst/>
            <a:gdLst>
              <a:gd name="csX0" fmla="*/ 0 w 5179279"/>
              <a:gd name="csY0" fmla="*/ 135379 h 812260"/>
              <a:gd name="csX1" fmla="*/ 135379 w 5179279"/>
              <a:gd name="csY1" fmla="*/ 0 h 812260"/>
              <a:gd name="csX2" fmla="*/ 492018 w 5179279"/>
              <a:gd name="csY2" fmla="*/ 0 h 812260"/>
              <a:gd name="csX3" fmla="*/ 863213 w 5179279"/>
              <a:gd name="csY3" fmla="*/ 0 h 812260"/>
              <a:gd name="csX4" fmla="*/ 863213 w 5179279"/>
              <a:gd name="csY4" fmla="*/ 0 h 812260"/>
              <a:gd name="csX5" fmla="*/ 1497675 w 5179279"/>
              <a:gd name="csY5" fmla="*/ 0 h 812260"/>
              <a:gd name="csX6" fmla="*/ 2158033 w 5179279"/>
              <a:gd name="csY6" fmla="*/ 0 h 812260"/>
              <a:gd name="csX7" fmla="*/ 2792924 w 5179279"/>
              <a:gd name="csY7" fmla="*/ 0 h 812260"/>
              <a:gd name="csX8" fmla="*/ 3341238 w 5179279"/>
              <a:gd name="csY8" fmla="*/ 0 h 812260"/>
              <a:gd name="csX9" fmla="*/ 3860695 w 5179279"/>
              <a:gd name="csY9" fmla="*/ 0 h 812260"/>
              <a:gd name="csX10" fmla="*/ 4380151 w 5179279"/>
              <a:gd name="csY10" fmla="*/ 0 h 812260"/>
              <a:gd name="csX11" fmla="*/ 5043900 w 5179279"/>
              <a:gd name="csY11" fmla="*/ 0 h 812260"/>
              <a:gd name="csX12" fmla="*/ 5179279 w 5179279"/>
              <a:gd name="csY12" fmla="*/ 135379 h 812260"/>
              <a:gd name="csX13" fmla="*/ 5179279 w 5179279"/>
              <a:gd name="csY13" fmla="*/ 473818 h 812260"/>
              <a:gd name="csX14" fmla="*/ 5179279 w 5179279"/>
              <a:gd name="csY14" fmla="*/ 473818 h 812260"/>
              <a:gd name="csX15" fmla="*/ 5179279 w 5179279"/>
              <a:gd name="csY15" fmla="*/ 676883 h 812260"/>
              <a:gd name="csX16" fmla="*/ 5179279 w 5179279"/>
              <a:gd name="csY16" fmla="*/ 676881 h 812260"/>
              <a:gd name="csX17" fmla="*/ 5043900 w 5179279"/>
              <a:gd name="csY17" fmla="*/ 812260 h 812260"/>
              <a:gd name="csX18" fmla="*/ 4409009 w 5179279"/>
              <a:gd name="csY18" fmla="*/ 812260 h 812260"/>
              <a:gd name="csX19" fmla="*/ 3774119 w 5179279"/>
              <a:gd name="csY19" fmla="*/ 812260 h 812260"/>
              <a:gd name="csX20" fmla="*/ 3196945 w 5179279"/>
              <a:gd name="csY20" fmla="*/ 812260 h 812260"/>
              <a:gd name="csX21" fmla="*/ 2158033 w 5179279"/>
              <a:gd name="csY21" fmla="*/ 812260 h 812260"/>
              <a:gd name="csX22" fmla="*/ 1559728 w 5179279"/>
              <a:gd name="csY22" fmla="*/ 923797 h 812260"/>
              <a:gd name="csX23" fmla="*/ 961424 w 5179279"/>
              <a:gd name="csY23" fmla="*/ 1035334 h 812260"/>
              <a:gd name="csX24" fmla="*/ 363119 w 5179279"/>
              <a:gd name="csY24" fmla="*/ 1146871 h 812260"/>
              <a:gd name="csX25" fmla="*/ 863213 w 5179279"/>
              <a:gd name="csY25" fmla="*/ 812260 h 812260"/>
              <a:gd name="csX26" fmla="*/ 506574 w 5179279"/>
              <a:gd name="csY26" fmla="*/ 812260 h 812260"/>
              <a:gd name="csX27" fmla="*/ 135379 w 5179279"/>
              <a:gd name="csY27" fmla="*/ 812260 h 812260"/>
              <a:gd name="csX28" fmla="*/ 0 w 5179279"/>
              <a:gd name="csY28" fmla="*/ 676881 h 812260"/>
              <a:gd name="csX29" fmla="*/ 0 w 5179279"/>
              <a:gd name="csY29" fmla="*/ 676883 h 812260"/>
              <a:gd name="csX30" fmla="*/ 0 w 5179279"/>
              <a:gd name="csY30" fmla="*/ 473818 h 812260"/>
              <a:gd name="csX31" fmla="*/ 0 w 5179279"/>
              <a:gd name="csY31" fmla="*/ 473818 h 812260"/>
              <a:gd name="csX32" fmla="*/ 0 w 5179279"/>
              <a:gd name="csY32" fmla="*/ 135379 h 8122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5179279" h="812260" extrusionOk="0">
                <a:moveTo>
                  <a:pt x="0" y="135379"/>
                </a:moveTo>
                <a:cubicBezTo>
                  <a:pt x="650" y="64615"/>
                  <a:pt x="67438" y="-3106"/>
                  <a:pt x="135379" y="0"/>
                </a:cubicBezTo>
                <a:cubicBezTo>
                  <a:pt x="269163" y="-16864"/>
                  <a:pt x="365729" y="-291"/>
                  <a:pt x="492018" y="0"/>
                </a:cubicBezTo>
                <a:cubicBezTo>
                  <a:pt x="618307" y="291"/>
                  <a:pt x="735066" y="-5440"/>
                  <a:pt x="863213" y="0"/>
                </a:cubicBezTo>
                <a:lnTo>
                  <a:pt x="863213" y="0"/>
                </a:lnTo>
                <a:cubicBezTo>
                  <a:pt x="1018309" y="4079"/>
                  <a:pt x="1246668" y="680"/>
                  <a:pt x="1497675" y="0"/>
                </a:cubicBezTo>
                <a:cubicBezTo>
                  <a:pt x="1748682" y="-680"/>
                  <a:pt x="1974266" y="-27845"/>
                  <a:pt x="2158033" y="0"/>
                </a:cubicBezTo>
                <a:cubicBezTo>
                  <a:pt x="2472122" y="-31720"/>
                  <a:pt x="2592057" y="-9521"/>
                  <a:pt x="2792924" y="0"/>
                </a:cubicBezTo>
                <a:cubicBezTo>
                  <a:pt x="2993791" y="9521"/>
                  <a:pt x="3193103" y="12044"/>
                  <a:pt x="3341238" y="0"/>
                </a:cubicBezTo>
                <a:cubicBezTo>
                  <a:pt x="3489373" y="-12044"/>
                  <a:pt x="3691972" y="-21373"/>
                  <a:pt x="3860695" y="0"/>
                </a:cubicBezTo>
                <a:cubicBezTo>
                  <a:pt x="4029418" y="21373"/>
                  <a:pt x="4237784" y="-2644"/>
                  <a:pt x="4380151" y="0"/>
                </a:cubicBezTo>
                <a:cubicBezTo>
                  <a:pt x="4522518" y="2644"/>
                  <a:pt x="4857030" y="-10509"/>
                  <a:pt x="5043900" y="0"/>
                </a:cubicBezTo>
                <a:cubicBezTo>
                  <a:pt x="5121082" y="-839"/>
                  <a:pt x="5164896" y="57686"/>
                  <a:pt x="5179279" y="135379"/>
                </a:cubicBezTo>
                <a:cubicBezTo>
                  <a:pt x="5183019" y="247114"/>
                  <a:pt x="5166421" y="346979"/>
                  <a:pt x="5179279" y="473818"/>
                </a:cubicBezTo>
                <a:lnTo>
                  <a:pt x="5179279" y="473818"/>
                </a:lnTo>
                <a:cubicBezTo>
                  <a:pt x="5181185" y="529174"/>
                  <a:pt x="5181353" y="600447"/>
                  <a:pt x="5179279" y="676883"/>
                </a:cubicBezTo>
                <a:lnTo>
                  <a:pt x="5179279" y="676881"/>
                </a:lnTo>
                <a:cubicBezTo>
                  <a:pt x="5180368" y="749473"/>
                  <a:pt x="5116084" y="824076"/>
                  <a:pt x="5043900" y="812260"/>
                </a:cubicBezTo>
                <a:cubicBezTo>
                  <a:pt x="4871713" y="812511"/>
                  <a:pt x="4642846" y="783732"/>
                  <a:pt x="4409009" y="812260"/>
                </a:cubicBezTo>
                <a:cubicBezTo>
                  <a:pt x="4175172" y="840788"/>
                  <a:pt x="3972081" y="824907"/>
                  <a:pt x="3774119" y="812260"/>
                </a:cubicBezTo>
                <a:cubicBezTo>
                  <a:pt x="3576157" y="799614"/>
                  <a:pt x="3390377" y="784296"/>
                  <a:pt x="3196945" y="812260"/>
                </a:cubicBezTo>
                <a:cubicBezTo>
                  <a:pt x="3003513" y="840224"/>
                  <a:pt x="2640220" y="838649"/>
                  <a:pt x="2158033" y="812260"/>
                </a:cubicBezTo>
                <a:cubicBezTo>
                  <a:pt x="2036324" y="859473"/>
                  <a:pt x="1726920" y="892029"/>
                  <a:pt x="1559728" y="923797"/>
                </a:cubicBezTo>
                <a:cubicBezTo>
                  <a:pt x="1392536" y="955565"/>
                  <a:pt x="1245111" y="958210"/>
                  <a:pt x="961424" y="1035334"/>
                </a:cubicBezTo>
                <a:cubicBezTo>
                  <a:pt x="677737" y="1112458"/>
                  <a:pt x="659265" y="1114638"/>
                  <a:pt x="363119" y="1146871"/>
                </a:cubicBezTo>
                <a:cubicBezTo>
                  <a:pt x="520297" y="1077782"/>
                  <a:pt x="747316" y="864120"/>
                  <a:pt x="863213" y="812260"/>
                </a:cubicBezTo>
                <a:cubicBezTo>
                  <a:pt x="772319" y="811738"/>
                  <a:pt x="640058" y="826710"/>
                  <a:pt x="506574" y="812260"/>
                </a:cubicBezTo>
                <a:cubicBezTo>
                  <a:pt x="373090" y="797810"/>
                  <a:pt x="252966" y="795779"/>
                  <a:pt x="135379" y="812260"/>
                </a:cubicBezTo>
                <a:cubicBezTo>
                  <a:pt x="59140" y="820848"/>
                  <a:pt x="7036" y="741394"/>
                  <a:pt x="0" y="676881"/>
                </a:cubicBezTo>
                <a:lnTo>
                  <a:pt x="0" y="676883"/>
                </a:lnTo>
                <a:cubicBezTo>
                  <a:pt x="-9801" y="604138"/>
                  <a:pt x="-9939" y="566701"/>
                  <a:pt x="0" y="473818"/>
                </a:cubicBezTo>
                <a:lnTo>
                  <a:pt x="0" y="473818"/>
                </a:lnTo>
                <a:cubicBezTo>
                  <a:pt x="-4066" y="331647"/>
                  <a:pt x="3646" y="205808"/>
                  <a:pt x="0" y="135379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30084044">
                  <a:prstGeom prst="wedgeRoundRectCallout">
                    <a:avLst>
                      <a:gd name="adj1" fmla="val -42989"/>
                      <a:gd name="adj2" fmla="val 91195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3842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CF43D8-5CB8-5CE5-0DC1-CA6681D7E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031" y="867905"/>
            <a:ext cx="9115184" cy="51221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360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5310B-AFF8-0542-8175-A51058A13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047" y="723640"/>
            <a:ext cx="5410720" cy="5410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86AE3-B080-879B-ACC6-9EFAE768DB59}"/>
              </a:ext>
            </a:extLst>
          </p:cNvPr>
          <p:cNvSpPr txBox="1"/>
          <p:nvPr/>
        </p:nvSpPr>
        <p:spPr>
          <a:xfrm>
            <a:off x="238382" y="894864"/>
            <a:ext cx="62628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Mont" panose="00000700000000000000" pitchFamily="50" charset="0"/>
              </a:rPr>
              <a:t>How would you describe these diets?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F79E3-F75D-11FA-6AC8-E422C4FB0798}"/>
              </a:ext>
            </a:extLst>
          </p:cNvPr>
          <p:cNvSpPr txBox="1"/>
          <p:nvPr/>
        </p:nvSpPr>
        <p:spPr>
          <a:xfrm>
            <a:off x="238379" y="3289243"/>
            <a:ext cx="626281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Mont" panose="00000700000000000000" pitchFamily="50" charset="0"/>
              </a:rPr>
              <a:t>How might a person feel if they only ate one or the other?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2FEFDB-53DC-07B0-3153-4848CA2DFC14}"/>
              </a:ext>
            </a:extLst>
          </p:cNvPr>
          <p:cNvCxnSpPr/>
          <p:nvPr/>
        </p:nvCxnSpPr>
        <p:spPr>
          <a:xfrm>
            <a:off x="687546" y="3110916"/>
            <a:ext cx="536447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2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76EBD9-B8C6-49F7-EB63-4AA8554EA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623" y="1332971"/>
            <a:ext cx="5793105" cy="41920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0564A5-B3D8-B4AB-D723-90705739D1CE}"/>
              </a:ext>
            </a:extLst>
          </p:cNvPr>
          <p:cNvSpPr txBox="1"/>
          <p:nvPr/>
        </p:nvSpPr>
        <p:spPr>
          <a:xfrm>
            <a:off x="329270" y="629421"/>
            <a:ext cx="5505903" cy="265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>
                <a:latin typeface="Mont" panose="00000700000000000000" pitchFamily="50" charset="0"/>
              </a:rPr>
              <a:t>We also consume information, especially online.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E2526-BDDB-5C8C-E54D-1036EC210BD7}"/>
              </a:ext>
            </a:extLst>
          </p:cNvPr>
          <p:cNvSpPr txBox="1"/>
          <p:nvPr/>
        </p:nvSpPr>
        <p:spPr>
          <a:xfrm>
            <a:off x="329270" y="3642766"/>
            <a:ext cx="5505903" cy="265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>
                <a:latin typeface="Mont" panose="00000700000000000000" pitchFamily="50" charset="0"/>
              </a:rPr>
              <a:t>Our online ‘diets’ can also be healthy or unhealthy. </a:t>
            </a:r>
          </a:p>
        </p:txBody>
      </p:sp>
    </p:spTree>
    <p:extLst>
      <p:ext uri="{BB962C8B-B14F-4D97-AF65-F5344CB8AC3E}">
        <p14:creationId xmlns:p14="http://schemas.microsoft.com/office/powerpoint/2010/main" val="221623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145-640D-E38F-6926-39A4DFA1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93"/>
          <a:stretch/>
        </p:blipFill>
        <p:spPr>
          <a:xfrm>
            <a:off x="-52754" y="0"/>
            <a:ext cx="1224475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A5E592-9348-B5E8-1D6B-CEC710762A85}"/>
              </a:ext>
            </a:extLst>
          </p:cNvPr>
          <p:cNvSpPr/>
          <p:nvPr/>
        </p:nvSpPr>
        <p:spPr>
          <a:xfrm>
            <a:off x="238384" y="266802"/>
            <a:ext cx="11715232" cy="6324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D4AFA-85BE-E927-9BD1-C6E14B959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t="16586" b="24768"/>
          <a:stretch/>
        </p:blipFill>
        <p:spPr>
          <a:xfrm>
            <a:off x="1065490" y="478812"/>
            <a:ext cx="10061018" cy="5900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E2526-BDDB-5C8C-E54D-1036EC210BD7}"/>
              </a:ext>
            </a:extLst>
          </p:cNvPr>
          <p:cNvSpPr txBox="1"/>
          <p:nvPr/>
        </p:nvSpPr>
        <p:spPr>
          <a:xfrm>
            <a:off x="425100" y="2230319"/>
            <a:ext cx="11341799" cy="3527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>
                <a:latin typeface="Mont" panose="00000700000000000000" pitchFamily="50" charset="0"/>
              </a:rPr>
              <a:t>The videos we </a:t>
            </a:r>
            <a:r>
              <a:rPr lang="en-US" sz="3800" b="1" dirty="0">
                <a:latin typeface="Mont Bold" panose="00000900000000000000" pitchFamily="50" charset="0"/>
              </a:rPr>
              <a:t>watch</a:t>
            </a:r>
            <a:r>
              <a:rPr lang="en-US" sz="3800" b="1" dirty="0">
                <a:latin typeface="Mont" panose="00000700000000000000" pitchFamily="50" charset="0"/>
              </a:rPr>
              <a:t>, the comments we </a:t>
            </a:r>
            <a:r>
              <a:rPr lang="en-US" sz="3800" b="1" dirty="0">
                <a:latin typeface="Mont Bold" panose="00000900000000000000" pitchFamily="50" charset="0"/>
              </a:rPr>
              <a:t>read</a:t>
            </a:r>
            <a:r>
              <a:rPr lang="en-US" sz="3800" b="1" dirty="0">
                <a:latin typeface="Mont" panose="00000700000000000000" pitchFamily="50" charset="0"/>
              </a:rPr>
              <a:t> and the voices we </a:t>
            </a:r>
            <a:r>
              <a:rPr lang="en-US" sz="3800" b="1" dirty="0">
                <a:latin typeface="Mont Bold" panose="00000900000000000000" pitchFamily="50" charset="0"/>
              </a:rPr>
              <a:t>listen</a:t>
            </a:r>
            <a:r>
              <a:rPr lang="en-US" sz="3800" b="1" dirty="0">
                <a:latin typeface="Mont" panose="00000700000000000000" pitchFamily="50" charset="0"/>
              </a:rPr>
              <a:t> to can </a:t>
            </a:r>
            <a:r>
              <a:rPr lang="en-US" sz="3800" b="1" dirty="0">
                <a:latin typeface="Mont Bold" panose="00000900000000000000" pitchFamily="50" charset="0"/>
              </a:rPr>
              <a:t>change our mood and our health</a:t>
            </a:r>
            <a:r>
              <a:rPr lang="en-US" sz="3800" b="1" dirty="0">
                <a:latin typeface="Mont" panose="00000700000000000000" pitchFamily="50" charset="0"/>
              </a:rPr>
              <a:t>, just like foods and drinks.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DBDEAA-AD58-01B7-CFAE-4A5EC8BF3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987" y="962084"/>
            <a:ext cx="1517271" cy="148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13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4263</TotalTime>
  <Words>234</Words>
  <Application>Microsoft Office PowerPoint</Application>
  <PresentationFormat>Widescreen</PresentationFormat>
  <Paragraphs>36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Instrument Sans Condensed SemiB</vt:lpstr>
      <vt:lpstr>Mont</vt:lpstr>
      <vt:lpstr>Mont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McGeehan</dc:creator>
  <cp:lastModifiedBy>Carolina Hinojosa</cp:lastModifiedBy>
  <cp:revision>19</cp:revision>
  <dcterms:created xsi:type="dcterms:W3CDTF">2024-04-03T10:59:53Z</dcterms:created>
  <dcterms:modified xsi:type="dcterms:W3CDTF">2026-02-05T11:49:20Z</dcterms:modified>
</cp:coreProperties>
</file>