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0" r:id="rId3"/>
    <p:sldId id="291" r:id="rId4"/>
    <p:sldId id="315" r:id="rId5"/>
    <p:sldId id="323" r:id="rId6"/>
    <p:sldId id="316" r:id="rId7"/>
    <p:sldId id="317" r:id="rId8"/>
    <p:sldId id="296" r:id="rId9"/>
    <p:sldId id="300" r:id="rId10"/>
    <p:sldId id="301" r:id="rId11"/>
    <p:sldId id="318" r:id="rId12"/>
    <p:sldId id="319" r:id="rId13"/>
    <p:sldId id="322" r:id="rId14"/>
    <p:sldId id="305" r:id="rId15"/>
    <p:sldId id="324" r:id="rId16"/>
    <p:sldId id="304" r:id="rId17"/>
    <p:sldId id="306" r:id="rId18"/>
    <p:sldId id="307" r:id="rId19"/>
    <p:sldId id="325" r:id="rId20"/>
    <p:sldId id="308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31FB20-9D58-4A11-91AB-FB470448A9AF}" v="5" dt="2026-02-03T09:38:35.3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588" autoAdjust="0"/>
  </p:normalViewPr>
  <p:slideViewPr>
    <p:cSldViewPr snapToGrid="0">
      <p:cViewPr varScale="1">
        <p:scale>
          <a:sx n="49" d="100"/>
          <a:sy n="49" d="100"/>
        </p:scale>
        <p:origin x="13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A0BFB-CDD1-45A0-9582-3414E0289654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07402-7780-48B4-AA0D-DBEC6D3D86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16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Don’t need to use slides 3-7, but can help structure recap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07402-7780-48B4-AA0D-DBEC6D3D86C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560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07402-7780-48B4-AA0D-DBEC6D3D86C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348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8AA4E-E033-1258-F9BE-D8DC53A46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8A4DB7-448C-C39C-E968-303DB8ED9F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8F2835-697A-A3F1-822B-0B98F96F82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8DF9C-DF23-1D8C-6CF0-940DE7CE54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07402-7780-48B4-AA0D-DBEC6D3D86C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534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32F7E-1ED7-7CA7-3F2E-CF911527C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B708B0-5C9A-012B-29C7-21405A5416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84A9AF-7E8C-3DB6-27D1-BC99A724F3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AA016-29E1-7A26-2A52-7A0F3349FB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07402-7780-48B4-AA0D-DBEC6D3D86C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670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Added pronunciation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07402-7780-48B4-AA0D-DBEC6D3D86C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324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Changed wording to be more direct for age group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07402-7780-48B4-AA0D-DBEC6D3D86C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863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Slide 18-19 is to help support understanding of video on Slide 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07402-7780-48B4-AA0D-DBEC6D3D86C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178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 insecurities at the start and normalize.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07402-7780-48B4-AA0D-DBEC6D3D86C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522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A7E98-D5A6-4571-8FEC-19F684740BD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72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1EB64-0557-9876-7A2C-53F317A871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66B0E9-09B3-7D33-1FA8-FA4E8E5D1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12767-8126-256D-6CA1-72FA8DABA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537E-CDAB-4374-9BFD-D3B9984B7B73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E7410-7430-3622-818B-E6454BC4B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901C2-D770-0B76-4213-1A043A60C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3E68-17F8-419F-B920-8EF4916A4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512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6B3D3-6BEC-14EA-9FA8-CDD2AD21C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C2922D-7091-7D3C-1B72-007167080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C8603-CA74-5EDD-D579-826C0C848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537E-CDAB-4374-9BFD-D3B9984B7B73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0680B-4A12-71F8-8C26-3C609D931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BDDF2-DD6C-371D-2FF8-39E3CB15B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3E68-17F8-419F-B920-8EF4916A4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175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6348DE-FEA8-9723-FBE2-CFB80A1A84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F4AFEE-FFE4-CC6A-54C3-9E443E8CB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713FA-F098-5C04-1969-1C3916246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537E-CDAB-4374-9BFD-D3B9984B7B73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A2CD1-A45B-81DD-C530-A0A4FB6A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2FE20-C77F-7E8D-C760-9D7D1C8C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3E68-17F8-419F-B920-8EF4916A4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13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A1E9B-5AF8-8A7C-D0E7-EC40C4EE2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3A66A-7F7A-EA3F-47AB-BE8731336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2F270-F661-658D-8FCF-1C02C8ED5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537E-CDAB-4374-9BFD-D3B9984B7B73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FE587-6A02-5838-D586-25AA06E31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1E87D-8F7F-3DC6-F7EA-830A85C76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3E68-17F8-419F-B920-8EF4916A4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02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90551-2BAD-B71E-65A6-7E5AFA474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BCBE4-AC74-55E5-55AB-39024CC5B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37EBA-EE9B-1338-DD70-34596D0A7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537E-CDAB-4374-9BFD-D3B9984B7B73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99298-DC64-2EA1-BFA6-1056775F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582B6-4548-6416-5F44-7CFB14CBF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3E68-17F8-419F-B920-8EF4916A4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84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2CBAB-5872-813D-5E85-BCD1898AD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89516-03AE-3836-6A5D-E240A6445F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0C507-04C8-0730-CD4A-CBD819838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7B7F69-4E3B-81C7-A9F1-148862682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537E-CDAB-4374-9BFD-D3B9984B7B73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54F41-E83A-39EF-560C-ED6863C31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3EE7B4-BAC3-AF3A-DA07-B1D54FA99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3E68-17F8-419F-B920-8EF4916A4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10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3A2C5-587A-685C-58DB-00679FD49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46977-3DA4-EC98-A163-165CF0883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222DA-1802-6D8B-70D5-FCB723FA3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115DE-22E9-CD68-4E3C-C71C87A26D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A4CC68-BC7D-B100-4629-1BC7F8883F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961FF5-735B-E42E-6A7E-49D904DA6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537E-CDAB-4374-9BFD-D3B9984B7B73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6F0BE0-04B0-EA1C-97B8-1E1BD7582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8568F7-101A-1552-9C1A-04C32F353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3E68-17F8-419F-B920-8EF4916A4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288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FDC8B-7F66-B560-7C0A-251DE3E4D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88CDA3-7740-15D6-2842-E35B769F2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537E-CDAB-4374-9BFD-D3B9984B7B73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D62606-FC98-DBE2-EEF1-AD908177A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59D5F5-1723-57ED-2387-C64469AA0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3E68-17F8-419F-B920-8EF4916A4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266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AEFC92-8245-9036-1613-3ACE42125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537E-CDAB-4374-9BFD-D3B9984B7B73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27D2D6-26DC-5E1F-4707-77BB65D60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15109-43E2-6F70-B0C1-143383C9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3E68-17F8-419F-B920-8EF4916A4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80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2D27A-5972-0612-E706-E654FACD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8A7FF-BAC8-DF66-5ABC-34893F16F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458AB2-EE32-D619-457B-9BCC17633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48B41-247C-AEF2-A29A-B2B04F74D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537E-CDAB-4374-9BFD-D3B9984B7B73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A5F3F-2374-D40E-7A33-10866B905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3533C-0939-6FE0-AB37-621CF956A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3E68-17F8-419F-B920-8EF4916A4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04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D7327-7096-C987-AB50-FAD95D40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4A923E-0790-AF5F-A6EE-6934E94DE7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97E06-259D-6552-D3FA-38E742C7C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2F8B2-95C3-3091-2E57-2B1866E1B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537E-CDAB-4374-9BFD-D3B9984B7B73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83B156-D5C2-87C2-F932-EEA7DD2BC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E0E13-01F8-B671-E6F7-F78929A2A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3E68-17F8-419F-B920-8EF4916A4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082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585F69-5E63-E0BF-1ACA-E804ED83D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A8C2E-D623-0D8E-8A06-11C28C8D8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396B5-1A9E-03D6-6F24-5545572D22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59537E-CDAB-4374-9BFD-D3B9984B7B73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42726-D6B7-4291-63B0-9F089A982B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251B6-2F22-6D8F-C75B-AF61B0627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563E68-17F8-419F-B920-8EF4916A4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47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2.pn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2.pn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GASUCP-YLI?feature=oembed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6B73EBB-70B7-B4FC-09E1-46220444CDCD}"/>
              </a:ext>
            </a:extLst>
          </p:cNvPr>
          <p:cNvGrpSpPr/>
          <p:nvPr/>
        </p:nvGrpSpPr>
        <p:grpSpPr>
          <a:xfrm>
            <a:off x="2709583" y="124428"/>
            <a:ext cx="6772829" cy="6609144"/>
            <a:chOff x="4721395" y="2050921"/>
            <a:chExt cx="2749207" cy="275615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754E388-BB35-E035-B0F4-B2816EBF03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99" t="6252" r="8558" b="695"/>
            <a:stretch/>
          </p:blipFill>
          <p:spPr>
            <a:xfrm>
              <a:off x="4721395" y="2050921"/>
              <a:ext cx="2749207" cy="2756153"/>
            </a:xfrm>
            <a:prstGeom prst="rect">
              <a:avLst/>
            </a:prstGeom>
          </p:spPr>
        </p:pic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AF1F5BC0-9338-32B5-579E-8D847C07DF92}"/>
                </a:ext>
              </a:extLst>
            </p:cNvPr>
            <p:cNvSpPr/>
            <p:nvPr/>
          </p:nvSpPr>
          <p:spPr>
            <a:xfrm>
              <a:off x="4997722" y="2307962"/>
              <a:ext cx="2196555" cy="224207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64EF23C-D8F5-E198-DA37-2A6B792014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991" b="28907"/>
          <a:stretch/>
        </p:blipFill>
        <p:spPr>
          <a:xfrm>
            <a:off x="3924297" y="2427790"/>
            <a:ext cx="4343400" cy="20024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6C7C5E-2262-8E4A-73C1-CD8A78283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9409" y="5771684"/>
            <a:ext cx="2874278" cy="9241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88BAEB-4495-432F-3D42-E7467B60DA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313" y="5361467"/>
            <a:ext cx="1315250" cy="14098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6CB481E-F98F-5312-534E-1821FC6AC60F}"/>
              </a:ext>
            </a:extLst>
          </p:cNvPr>
          <p:cNvSpPr txBox="1"/>
          <p:nvPr/>
        </p:nvSpPr>
        <p:spPr>
          <a:xfrm>
            <a:off x="3070857" y="3953696"/>
            <a:ext cx="605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Mont Bold" panose="00000900000000000000" pitchFamily="50" charset="0"/>
              </a:rPr>
              <a:t>Session 5 </a:t>
            </a:r>
          </a:p>
        </p:txBody>
      </p:sp>
    </p:spTree>
    <p:extLst>
      <p:ext uri="{BB962C8B-B14F-4D97-AF65-F5344CB8AC3E}">
        <p14:creationId xmlns:p14="http://schemas.microsoft.com/office/powerpoint/2010/main" val="1832025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pic>
        <p:nvPicPr>
          <p:cNvPr id="10" name="Graphic 9" descr="Man with a prosthetic arm">
            <a:extLst>
              <a:ext uri="{FF2B5EF4-FFF2-40B4-BE49-F238E27FC236}">
                <a16:creationId xmlns:a16="http://schemas.microsoft.com/office/drawing/2014/main" id="{920D92D0-00E3-6117-C3D2-541C1AFE82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24388" y="3731813"/>
            <a:ext cx="2118919" cy="2960254"/>
          </a:xfrm>
          <a:prstGeom prst="rect">
            <a:avLst/>
          </a:prstGeom>
        </p:spPr>
      </p:pic>
      <p:pic>
        <p:nvPicPr>
          <p:cNvPr id="12" name="Graphic 11" descr="Man wearing a jacket">
            <a:extLst>
              <a:ext uri="{FF2B5EF4-FFF2-40B4-BE49-F238E27FC236}">
                <a16:creationId xmlns:a16="http://schemas.microsoft.com/office/drawing/2014/main" id="{17429DB9-0083-71E7-1686-71B99FD818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82138" y="3782836"/>
            <a:ext cx="2032935" cy="292327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B4BC179-A034-438D-99A4-89D0F0623167}"/>
              </a:ext>
            </a:extLst>
          </p:cNvPr>
          <p:cNvGrpSpPr/>
          <p:nvPr/>
        </p:nvGrpSpPr>
        <p:grpSpPr>
          <a:xfrm>
            <a:off x="5177543" y="3990673"/>
            <a:ext cx="2003781" cy="2701394"/>
            <a:chOff x="4256670" y="3978525"/>
            <a:chExt cx="2003781" cy="2701394"/>
          </a:xfrm>
        </p:grpSpPr>
        <p:pic>
          <p:nvPicPr>
            <p:cNvPr id="15" name="Graphic 14" descr="Man wearing a hoodie">
              <a:extLst>
                <a:ext uri="{FF2B5EF4-FFF2-40B4-BE49-F238E27FC236}">
                  <a16:creationId xmlns:a16="http://schemas.microsoft.com/office/drawing/2014/main" id="{927E8587-9E22-D1DC-C2A1-32A125407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256670" y="3978525"/>
              <a:ext cx="2003781" cy="2701394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19A7F73-529C-9FE0-2088-A2EA0D87D18E}"/>
                </a:ext>
              </a:extLst>
            </p:cNvPr>
            <p:cNvSpPr/>
            <p:nvPr/>
          </p:nvSpPr>
          <p:spPr>
            <a:xfrm>
              <a:off x="5282131" y="4375149"/>
              <a:ext cx="439507" cy="5609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Graphic 16" descr="A concerned face">
              <a:extLst>
                <a:ext uri="{FF2B5EF4-FFF2-40B4-BE49-F238E27FC236}">
                  <a16:creationId xmlns:a16="http://schemas.microsoft.com/office/drawing/2014/main" id="{CFF3B448-F134-125B-1F89-895880B86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21308" y="4354215"/>
              <a:ext cx="531979" cy="581852"/>
            </a:xfrm>
            <a:prstGeom prst="rect">
              <a:avLst/>
            </a:prstGeom>
          </p:spPr>
        </p:pic>
      </p:grpSp>
      <p:pic>
        <p:nvPicPr>
          <p:cNvPr id="21" name="Graphic 20" descr="Man in business attire">
            <a:extLst>
              <a:ext uri="{FF2B5EF4-FFF2-40B4-BE49-F238E27FC236}">
                <a16:creationId xmlns:a16="http://schemas.microsoft.com/office/drawing/2014/main" id="{D6D0558C-1F32-E2B6-0C56-F06598F499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910442" y="4016024"/>
            <a:ext cx="1937568" cy="2616424"/>
          </a:xfrm>
          <a:prstGeom prst="rect">
            <a:avLst/>
          </a:prstGeom>
        </p:spPr>
      </p:pic>
      <p:pic>
        <p:nvPicPr>
          <p:cNvPr id="23" name="Graphic 22" descr="Curly hair boy">
            <a:extLst>
              <a:ext uri="{FF2B5EF4-FFF2-40B4-BE49-F238E27FC236}">
                <a16:creationId xmlns:a16="http://schemas.microsoft.com/office/drawing/2014/main" id="{1A15365C-395E-ADD7-5E7A-44D6C003AB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-1" r="968" b="59187"/>
          <a:stretch/>
        </p:blipFill>
        <p:spPr>
          <a:xfrm>
            <a:off x="8415235" y="3964887"/>
            <a:ext cx="2003781" cy="25270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A6CC1E-AE93-5262-F7A8-7CE7882CC9A8}"/>
              </a:ext>
            </a:extLst>
          </p:cNvPr>
          <p:cNvSpPr txBox="1"/>
          <p:nvPr/>
        </p:nvSpPr>
        <p:spPr>
          <a:xfrm>
            <a:off x="503787" y="581484"/>
            <a:ext cx="1037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Mont" panose="00000700000000000000" pitchFamily="50" charset="0"/>
              </a:rPr>
              <a:t>We might ask these questions because we  feel…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AFC93F-D300-62CB-BDCB-E25D1BF5C3F8}"/>
              </a:ext>
            </a:extLst>
          </p:cNvPr>
          <p:cNvSpPr txBox="1"/>
          <p:nvPr/>
        </p:nvSpPr>
        <p:spPr>
          <a:xfrm>
            <a:off x="921798" y="1859249"/>
            <a:ext cx="2761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Mont" panose="00000700000000000000" pitchFamily="50" charset="0"/>
              </a:rPr>
              <a:t>Embarrassed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3955ED-E364-D3AF-6BD5-714C5BD072AE}"/>
              </a:ext>
            </a:extLst>
          </p:cNvPr>
          <p:cNvSpPr txBox="1"/>
          <p:nvPr/>
        </p:nvSpPr>
        <p:spPr>
          <a:xfrm>
            <a:off x="3441077" y="2924961"/>
            <a:ext cx="2761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Mont" panose="00000700000000000000" pitchFamily="50" charset="0"/>
              </a:rPr>
              <a:t>Worried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FF8602-BE21-190A-1944-70921AE7F3FE}"/>
              </a:ext>
            </a:extLst>
          </p:cNvPr>
          <p:cNvSpPr txBox="1"/>
          <p:nvPr/>
        </p:nvSpPr>
        <p:spPr>
          <a:xfrm>
            <a:off x="8655719" y="1705707"/>
            <a:ext cx="2761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Mont" panose="00000700000000000000" pitchFamily="50" charset="0"/>
              </a:rPr>
              <a:t>Not confident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B8449D-9CE8-5555-B405-F4755A385DFD}"/>
              </a:ext>
            </a:extLst>
          </p:cNvPr>
          <p:cNvSpPr txBox="1"/>
          <p:nvPr/>
        </p:nvSpPr>
        <p:spPr>
          <a:xfrm>
            <a:off x="6408170" y="2391300"/>
            <a:ext cx="2761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Mont" panose="00000700000000000000" pitchFamily="50" charset="0"/>
              </a:rPr>
              <a:t>Unhappy  </a:t>
            </a:r>
          </a:p>
        </p:txBody>
      </p:sp>
    </p:spTree>
    <p:extLst>
      <p:ext uri="{BB962C8B-B14F-4D97-AF65-F5344CB8AC3E}">
        <p14:creationId xmlns:p14="http://schemas.microsoft.com/office/powerpoint/2010/main" val="95930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D2D4A-CE8B-D096-1230-A511E0151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CD9EFCD-4B17-3D36-520B-BB76F054DB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1C2E94-D82B-7AFE-F517-250387AC211E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063ED9-6FE9-5ED1-2197-E26E7F0753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DAF865-F927-064D-96A5-01EDFB2C7FD6}"/>
              </a:ext>
            </a:extLst>
          </p:cNvPr>
          <p:cNvSpPr txBox="1"/>
          <p:nvPr/>
        </p:nvSpPr>
        <p:spPr>
          <a:xfrm>
            <a:off x="471281" y="2684085"/>
            <a:ext cx="11341799" cy="1489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latin typeface="Mont Bold" panose="00000900000000000000" pitchFamily="50" charset="0"/>
              </a:rPr>
              <a:t>Everyone feels them, </a:t>
            </a:r>
            <a:r>
              <a:rPr lang="en-US" sz="3600" b="1" dirty="0">
                <a:latin typeface="Mont" panose="00000700000000000000" pitchFamily="50" charset="0"/>
              </a:rPr>
              <a:t>even if they say they don’t</a:t>
            </a:r>
            <a:endParaRPr lang="en-US" sz="2400" b="1" dirty="0">
              <a:latin typeface="Mont" panose="00000700000000000000" pitchFamily="50" charset="0"/>
            </a:endParaRPr>
          </a:p>
          <a:p>
            <a:pPr algn="ctr">
              <a:lnSpc>
                <a:spcPct val="150000"/>
              </a:lnSpc>
            </a:pPr>
            <a:endParaRPr lang="en-US" sz="2800" b="1" dirty="0">
              <a:latin typeface="Mont Bold" panose="00000900000000000000" pitchFamily="50" charset="0"/>
            </a:endParaRPr>
          </a:p>
        </p:txBody>
      </p:sp>
      <p:pic>
        <p:nvPicPr>
          <p:cNvPr id="10" name="Graphic 9" descr="Man with a prosthetic arm">
            <a:extLst>
              <a:ext uri="{FF2B5EF4-FFF2-40B4-BE49-F238E27FC236}">
                <a16:creationId xmlns:a16="http://schemas.microsoft.com/office/drawing/2014/main" id="{936E7C4A-DD4D-442C-DB16-4DC9B1A367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24388" y="3731813"/>
            <a:ext cx="2118919" cy="2960254"/>
          </a:xfrm>
          <a:prstGeom prst="rect">
            <a:avLst/>
          </a:prstGeom>
        </p:spPr>
      </p:pic>
      <p:pic>
        <p:nvPicPr>
          <p:cNvPr id="12" name="Graphic 11" descr="Man wearing a jacket">
            <a:extLst>
              <a:ext uri="{FF2B5EF4-FFF2-40B4-BE49-F238E27FC236}">
                <a16:creationId xmlns:a16="http://schemas.microsoft.com/office/drawing/2014/main" id="{3D8BB34C-7397-12F4-2BF0-EDFB126E7E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82138" y="3782836"/>
            <a:ext cx="2032935" cy="292327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AAAC578-473B-7D6E-5C40-512459FB194D}"/>
              </a:ext>
            </a:extLst>
          </p:cNvPr>
          <p:cNvGrpSpPr/>
          <p:nvPr/>
        </p:nvGrpSpPr>
        <p:grpSpPr>
          <a:xfrm>
            <a:off x="5177543" y="3990673"/>
            <a:ext cx="2003781" cy="2701394"/>
            <a:chOff x="4256670" y="3978525"/>
            <a:chExt cx="2003781" cy="2701394"/>
          </a:xfrm>
        </p:grpSpPr>
        <p:pic>
          <p:nvPicPr>
            <p:cNvPr id="15" name="Graphic 14" descr="Man wearing a hoodie">
              <a:extLst>
                <a:ext uri="{FF2B5EF4-FFF2-40B4-BE49-F238E27FC236}">
                  <a16:creationId xmlns:a16="http://schemas.microsoft.com/office/drawing/2014/main" id="{24566C67-3832-4CA9-9421-22C9D7F24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256670" y="3978525"/>
              <a:ext cx="2003781" cy="2701394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D21F171-5474-FF2B-23FF-EC0EFE2FEC3F}"/>
                </a:ext>
              </a:extLst>
            </p:cNvPr>
            <p:cNvSpPr/>
            <p:nvPr/>
          </p:nvSpPr>
          <p:spPr>
            <a:xfrm>
              <a:off x="5282131" y="4375149"/>
              <a:ext cx="439507" cy="5609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Graphic 16" descr="A concerned face">
              <a:extLst>
                <a:ext uri="{FF2B5EF4-FFF2-40B4-BE49-F238E27FC236}">
                  <a16:creationId xmlns:a16="http://schemas.microsoft.com/office/drawing/2014/main" id="{362F3BBC-212E-0E13-3C4A-B862A0043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21308" y="4354215"/>
              <a:ext cx="531979" cy="581852"/>
            </a:xfrm>
            <a:prstGeom prst="rect">
              <a:avLst/>
            </a:prstGeom>
          </p:spPr>
        </p:pic>
      </p:grpSp>
      <p:pic>
        <p:nvPicPr>
          <p:cNvPr id="21" name="Graphic 20" descr="Man in business attire">
            <a:extLst>
              <a:ext uri="{FF2B5EF4-FFF2-40B4-BE49-F238E27FC236}">
                <a16:creationId xmlns:a16="http://schemas.microsoft.com/office/drawing/2014/main" id="{5E4FCA5A-D8E3-B8EC-7C9A-365A3D9137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910442" y="4016024"/>
            <a:ext cx="1937568" cy="2616424"/>
          </a:xfrm>
          <a:prstGeom prst="rect">
            <a:avLst/>
          </a:prstGeom>
        </p:spPr>
      </p:pic>
      <p:pic>
        <p:nvPicPr>
          <p:cNvPr id="23" name="Graphic 22" descr="Curly hair boy">
            <a:extLst>
              <a:ext uri="{FF2B5EF4-FFF2-40B4-BE49-F238E27FC236}">
                <a16:creationId xmlns:a16="http://schemas.microsoft.com/office/drawing/2014/main" id="{797B6158-4FC3-A220-4781-36A2DDC325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-1" r="968" b="59187"/>
          <a:stretch/>
        </p:blipFill>
        <p:spPr>
          <a:xfrm>
            <a:off x="8415235" y="3964887"/>
            <a:ext cx="2003781" cy="252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50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F625A-1853-9E6B-EF77-05D7EC0E4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1750A0B-A505-4DEB-F36E-D2B5051D7D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54616A-586D-259D-E13E-FBDEFF178C0D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A8FA11-4F6D-B7B4-7EB9-1BAF35729D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85369C-A32F-DEB4-C402-B5BDD9FBC715}"/>
              </a:ext>
            </a:extLst>
          </p:cNvPr>
          <p:cNvSpPr txBox="1"/>
          <p:nvPr/>
        </p:nvSpPr>
        <p:spPr>
          <a:xfrm>
            <a:off x="513999" y="1194539"/>
            <a:ext cx="11341799" cy="4859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b="1" dirty="0">
                <a:latin typeface="Mont" panose="00000700000000000000" pitchFamily="50" charset="0"/>
              </a:rPr>
              <a:t>There are </a:t>
            </a:r>
            <a:r>
              <a:rPr lang="en-US" sz="4200" b="1" dirty="0">
                <a:latin typeface="Mont Bold" panose="00000900000000000000" pitchFamily="50" charset="0"/>
              </a:rPr>
              <a:t>adults</a:t>
            </a:r>
            <a:r>
              <a:rPr lang="en-US" sz="4200" b="1" dirty="0">
                <a:latin typeface="Mont" panose="00000700000000000000" pitchFamily="50" charset="0"/>
              </a:rPr>
              <a:t> online who use these feelings to become </a:t>
            </a:r>
            <a:r>
              <a:rPr lang="en-US" sz="4200" b="1" dirty="0">
                <a:latin typeface="Mont Bold" panose="00000900000000000000" pitchFamily="50" charset="0"/>
              </a:rPr>
              <a:t>popular and rich</a:t>
            </a:r>
            <a:r>
              <a:rPr lang="en-US" sz="4200" b="1" dirty="0">
                <a:latin typeface="Mont" panose="00000700000000000000" pitchFamily="50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US" sz="4200" b="1" dirty="0">
              <a:latin typeface="Mont" panose="00000700000000000000" pitchFamily="50" charset="0"/>
            </a:endParaRPr>
          </a:p>
          <a:p>
            <a:pPr algn="ctr">
              <a:lnSpc>
                <a:spcPct val="150000"/>
              </a:lnSpc>
            </a:pPr>
            <a:r>
              <a:rPr lang="en-US" sz="4200" b="1" dirty="0">
                <a:latin typeface="Mont" panose="00000700000000000000" pitchFamily="50" charset="0"/>
              </a:rPr>
              <a:t>They make content online that targets men and boys.</a:t>
            </a:r>
          </a:p>
        </p:txBody>
      </p:sp>
    </p:spTree>
    <p:extLst>
      <p:ext uri="{BB962C8B-B14F-4D97-AF65-F5344CB8AC3E}">
        <p14:creationId xmlns:p14="http://schemas.microsoft.com/office/powerpoint/2010/main" val="1620685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98EEB-4671-64E1-F35D-53748F36B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E016420-CDD9-5613-97AA-AD154AA43F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18E511F-42F0-8657-E782-B391AEB0B1C3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1333FD-9E21-5C9C-9B47-98323F5545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4059C1-C008-AA0A-2636-8F991D2A6932}"/>
              </a:ext>
            </a:extLst>
          </p:cNvPr>
          <p:cNvSpPr txBox="1"/>
          <p:nvPr/>
        </p:nvSpPr>
        <p:spPr>
          <a:xfrm>
            <a:off x="398723" y="1332445"/>
            <a:ext cx="11341799" cy="4859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b="1" dirty="0">
                <a:latin typeface="Mont" panose="00000700000000000000" pitchFamily="50" charset="0"/>
              </a:rPr>
              <a:t>They </a:t>
            </a:r>
            <a:r>
              <a:rPr lang="en-US" sz="4200" b="1" dirty="0">
                <a:latin typeface="Mont Bold" panose="020B0604020202020204" charset="0"/>
              </a:rPr>
              <a:t>want lots of attention </a:t>
            </a:r>
            <a:r>
              <a:rPr lang="en-US" sz="4200" b="1" dirty="0">
                <a:latin typeface="Mont" panose="00000700000000000000" pitchFamily="50" charset="0"/>
              </a:rPr>
              <a:t>and will pretend to have the answers to what men and boys are worried about. </a:t>
            </a:r>
          </a:p>
          <a:p>
            <a:pPr algn="ctr">
              <a:lnSpc>
                <a:spcPct val="150000"/>
              </a:lnSpc>
            </a:pPr>
            <a:endParaRPr lang="en-US" sz="4200" b="1" dirty="0">
              <a:latin typeface="Mont" panose="00000700000000000000" pitchFamily="50" charset="0"/>
            </a:endParaRPr>
          </a:p>
          <a:p>
            <a:pPr algn="ctr">
              <a:lnSpc>
                <a:spcPct val="150000"/>
              </a:lnSpc>
            </a:pPr>
            <a:r>
              <a:rPr lang="en-US" sz="4200" b="1" dirty="0">
                <a:latin typeface="Mont" panose="00000700000000000000" pitchFamily="50" charset="0"/>
              </a:rPr>
              <a:t>They don’t care about helping people!</a:t>
            </a:r>
          </a:p>
        </p:txBody>
      </p:sp>
    </p:spTree>
    <p:extLst>
      <p:ext uri="{BB962C8B-B14F-4D97-AF65-F5344CB8AC3E}">
        <p14:creationId xmlns:p14="http://schemas.microsoft.com/office/powerpoint/2010/main" val="2580572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2E2526-BDDB-5C8C-E54D-1036EC210BD7}"/>
              </a:ext>
            </a:extLst>
          </p:cNvPr>
          <p:cNvSpPr txBox="1"/>
          <p:nvPr/>
        </p:nvSpPr>
        <p:spPr>
          <a:xfrm>
            <a:off x="425099" y="2036311"/>
            <a:ext cx="11341799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Mont" panose="00000700000000000000" pitchFamily="50" charset="0"/>
              </a:rPr>
              <a:t>These</a:t>
            </a:r>
            <a:r>
              <a:rPr lang="en-US" sz="4000" b="1" dirty="0">
                <a:latin typeface="Mont" panose="00000700000000000000" pitchFamily="50" charset="0"/>
              </a:rPr>
              <a:t> adults show misogyny by </a:t>
            </a:r>
            <a:r>
              <a:rPr lang="en-US" sz="4000" b="1" dirty="0">
                <a:latin typeface="Mont Bold" panose="00000900000000000000" pitchFamily="50" charset="0"/>
              </a:rPr>
              <a:t>blaming women and girls </a:t>
            </a:r>
            <a:r>
              <a:rPr lang="en-US" sz="4000" b="1" dirty="0">
                <a:latin typeface="Mont" panose="00000700000000000000" pitchFamily="50" charset="0"/>
              </a:rPr>
              <a:t>for men and boys feeling </a:t>
            </a:r>
            <a:r>
              <a:rPr lang="en-US" sz="4000" b="1" dirty="0">
                <a:latin typeface="Mont Bold" panose="00000900000000000000" pitchFamily="50" charset="0"/>
              </a:rPr>
              <a:t>embarrassed, insecure or confused</a:t>
            </a:r>
            <a:r>
              <a:rPr lang="en-US" sz="4000" b="1" dirty="0">
                <a:latin typeface="Mont" panose="00000700000000000000" pitchFamily="50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03292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598A5-15E9-AAD6-44AE-44B48BA8D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6456473-CFE2-0717-05A3-FC71172A6C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758A0EA-19F5-7E4D-E60D-EC97E34EA6CF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34B3BA-983C-632C-5695-EE128A0AE5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AD284C-D511-4F2C-7598-0960AE1985EB}"/>
              </a:ext>
            </a:extLst>
          </p:cNvPr>
          <p:cNvSpPr txBox="1"/>
          <p:nvPr/>
        </p:nvSpPr>
        <p:spPr>
          <a:xfrm>
            <a:off x="398723" y="2036311"/>
            <a:ext cx="11341799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atin typeface="Mont" panose="00000700000000000000" pitchFamily="50" charset="0"/>
              </a:rPr>
              <a:t>They also tell men and boys to </a:t>
            </a:r>
            <a:r>
              <a:rPr lang="en-US" sz="4000" b="1" dirty="0">
                <a:latin typeface="Mont Bold" panose="020B0604020202020204" charset="0"/>
              </a:rPr>
              <a:t>hide their emotions</a:t>
            </a:r>
            <a:r>
              <a:rPr lang="en-US" sz="4000" b="1" dirty="0">
                <a:latin typeface="Mont" panose="00000700000000000000" pitchFamily="50" charset="0"/>
              </a:rPr>
              <a:t>, and say </a:t>
            </a:r>
            <a:r>
              <a:rPr lang="en-US" sz="4000" b="1" dirty="0">
                <a:latin typeface="Mont Bold" panose="020B0604020202020204" charset="0"/>
              </a:rPr>
              <a:t>emotions make men and boys weak. </a:t>
            </a:r>
          </a:p>
        </p:txBody>
      </p:sp>
    </p:spTree>
    <p:extLst>
      <p:ext uri="{BB962C8B-B14F-4D97-AF65-F5344CB8AC3E}">
        <p14:creationId xmlns:p14="http://schemas.microsoft.com/office/powerpoint/2010/main" val="3506367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2E2526-BDDB-5C8C-E54D-1036EC210BD7}"/>
              </a:ext>
            </a:extLst>
          </p:cNvPr>
          <p:cNvSpPr txBox="1"/>
          <p:nvPr/>
        </p:nvSpPr>
        <p:spPr>
          <a:xfrm>
            <a:off x="425099" y="671218"/>
            <a:ext cx="11341799" cy="7117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latin typeface="Mont" panose="00000700000000000000" pitchFamily="50" charset="0"/>
              </a:rPr>
              <a:t>These adults online who </a:t>
            </a:r>
            <a:r>
              <a:rPr lang="en-US" sz="4400" b="1" dirty="0">
                <a:latin typeface="Mont Bold" panose="00000900000000000000" pitchFamily="50" charset="0"/>
              </a:rPr>
              <a:t>target young men and boys</a:t>
            </a:r>
            <a:r>
              <a:rPr lang="en-US" sz="4400" b="1" dirty="0">
                <a:latin typeface="Mont" panose="00000700000000000000" pitchFamily="50" charset="0"/>
              </a:rPr>
              <a:t>  through misogynistic content. We sometimes call them the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latin typeface="Mont Bold" panose="00000900000000000000" pitchFamily="50" charset="0"/>
              </a:rPr>
              <a:t>MANOSPHERE</a:t>
            </a:r>
            <a:r>
              <a:rPr lang="en-US" sz="4400" b="1" dirty="0">
                <a:latin typeface="Mont" panose="00000700000000000000" pitchFamily="50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4400" b="1" i="1" dirty="0">
                <a:latin typeface="Mont" panose="00000700000000000000" pitchFamily="50" charset="0"/>
              </a:rPr>
              <a:t>(</a:t>
            </a:r>
            <a:r>
              <a:rPr lang="en-US" sz="3600" b="1" i="1" dirty="0">
                <a:latin typeface="Mont" panose="00000700000000000000" pitchFamily="50" charset="0"/>
              </a:rPr>
              <a:t>Man-oh-s-</a:t>
            </a:r>
            <a:r>
              <a:rPr lang="en-US" sz="3600" b="1" i="1" dirty="0" err="1">
                <a:latin typeface="Mont" panose="00000700000000000000" pitchFamily="50" charset="0"/>
              </a:rPr>
              <a:t>feer</a:t>
            </a:r>
            <a:r>
              <a:rPr lang="en-US" sz="3600" b="1" i="1" dirty="0">
                <a:latin typeface="Mont" panose="00000700000000000000" pitchFamily="50" charset="0"/>
              </a:rPr>
              <a:t>)</a:t>
            </a:r>
            <a:r>
              <a:rPr lang="en-US" sz="4400" b="1" i="1" dirty="0">
                <a:latin typeface="Mont" panose="00000700000000000000" pitchFamily="50" charset="0"/>
              </a:rPr>
              <a:t> </a:t>
            </a:r>
          </a:p>
          <a:p>
            <a:pPr algn="ctr">
              <a:lnSpc>
                <a:spcPct val="150000"/>
              </a:lnSpc>
            </a:pPr>
            <a:endParaRPr lang="en-US" sz="4400" b="1" dirty="0">
              <a:latin typeface="Mont" panose="00000700000000000000" pitchFamily="50" charset="0"/>
            </a:endParaRPr>
          </a:p>
          <a:p>
            <a:pPr algn="ctr">
              <a:lnSpc>
                <a:spcPct val="150000"/>
              </a:lnSpc>
            </a:pPr>
            <a:endParaRPr lang="en-US" sz="4400" b="1" i="1" dirty="0">
              <a:latin typeface="Mont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332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2E2526-BDDB-5C8C-E54D-1036EC210BD7}"/>
              </a:ext>
            </a:extLst>
          </p:cNvPr>
          <p:cNvSpPr txBox="1"/>
          <p:nvPr/>
        </p:nvSpPr>
        <p:spPr>
          <a:xfrm>
            <a:off x="3260548" y="1261579"/>
            <a:ext cx="5670901" cy="407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latin typeface="Mont" panose="00000700000000000000" pitchFamily="50" charset="0"/>
              </a:rPr>
              <a:t>How might misogynistic content affect our online diet?</a:t>
            </a:r>
          </a:p>
        </p:txBody>
      </p:sp>
    </p:spTree>
    <p:extLst>
      <p:ext uri="{BB962C8B-B14F-4D97-AF65-F5344CB8AC3E}">
        <p14:creationId xmlns:p14="http://schemas.microsoft.com/office/powerpoint/2010/main" val="467283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56786A-3306-C086-A20E-169EE15E5EF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039" r="15100"/>
          <a:stretch/>
        </p:blipFill>
        <p:spPr>
          <a:xfrm>
            <a:off x="8259333" y="1566392"/>
            <a:ext cx="2542317" cy="30033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711EA9B-53AB-F36E-D086-98FA9E3EA13A}"/>
              </a:ext>
            </a:extLst>
          </p:cNvPr>
          <p:cNvSpPr txBox="1"/>
          <p:nvPr/>
        </p:nvSpPr>
        <p:spPr>
          <a:xfrm>
            <a:off x="559633" y="1600202"/>
            <a:ext cx="6997838" cy="3256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dirty="0">
                <a:latin typeface="Mont" panose="00000700000000000000" pitchFamily="50" charset="0"/>
              </a:rPr>
              <a:t>This is our </a:t>
            </a:r>
            <a:r>
              <a:rPr lang="en-US" sz="3500" b="1" dirty="0">
                <a:latin typeface="Mont Bold" panose="00000900000000000000" pitchFamily="50" charset="0"/>
              </a:rPr>
              <a:t>main character Ollie</a:t>
            </a:r>
            <a:r>
              <a:rPr lang="en-US" sz="3500" b="1" dirty="0">
                <a:latin typeface="Mont" panose="00000700000000000000" pitchFamily="50" charset="0"/>
              </a:rPr>
              <a:t>. He is internalizing attitudes and </a:t>
            </a:r>
            <a:r>
              <a:rPr lang="en-US" sz="3500" b="1" dirty="0" err="1">
                <a:latin typeface="Mont" panose="00000700000000000000" pitchFamily="50" charset="0"/>
              </a:rPr>
              <a:t>behaviours</a:t>
            </a:r>
            <a:r>
              <a:rPr lang="en-US" sz="3500" b="1" dirty="0">
                <a:latin typeface="Mont" panose="00000700000000000000" pitchFamily="50" charset="0"/>
              </a:rPr>
              <a:t> from </a:t>
            </a:r>
            <a:r>
              <a:rPr lang="en-US" sz="3500" b="1" dirty="0">
                <a:latin typeface="Mont Bold" panose="00000900000000000000" pitchFamily="50" charset="0"/>
              </a:rPr>
              <a:t>manosphere videos</a:t>
            </a:r>
            <a:r>
              <a:rPr lang="en-US" sz="3500" b="1" dirty="0">
                <a:latin typeface="Mont" panose="00000700000000000000" pitchFamily="50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5294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4C776-EF36-58A0-3407-2CFC931C7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17539DD-CFBF-7B71-9449-428CE8B410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871315-0A46-0B3A-1224-71BF7DE5E95D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16DF93-B724-9D45-E7B7-212E85D08F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59163F-9894-8985-424D-D41896AF53B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010" b="5078"/>
          <a:stretch/>
        </p:blipFill>
        <p:spPr>
          <a:xfrm>
            <a:off x="8099490" y="1822581"/>
            <a:ext cx="2859579" cy="29225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2D2A13B-6879-525C-FEC0-266485035F78}"/>
              </a:ext>
            </a:extLst>
          </p:cNvPr>
          <p:cNvSpPr txBox="1"/>
          <p:nvPr/>
        </p:nvSpPr>
        <p:spPr>
          <a:xfrm>
            <a:off x="503838" y="2059471"/>
            <a:ext cx="6997838" cy="2448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dirty="0">
                <a:latin typeface="Mont" panose="00000700000000000000" pitchFamily="50" charset="0"/>
              </a:rPr>
              <a:t>This boy </a:t>
            </a:r>
            <a:r>
              <a:rPr lang="en-US" sz="3500" b="1" dirty="0">
                <a:latin typeface="Mont Bold" panose="00000900000000000000" pitchFamily="50" charset="0"/>
              </a:rPr>
              <a:t>represents the manosphere</a:t>
            </a:r>
            <a:r>
              <a:rPr lang="en-US" sz="3500" b="1" dirty="0">
                <a:latin typeface="Mont" panose="00000700000000000000" pitchFamily="50" charset="0"/>
              </a:rPr>
              <a:t>. He is </a:t>
            </a:r>
            <a:r>
              <a:rPr lang="en-US" sz="3500" b="1" dirty="0">
                <a:latin typeface="Mont Bold" panose="00000900000000000000" pitchFamily="50" charset="0"/>
              </a:rPr>
              <a:t>not really there</a:t>
            </a:r>
            <a:r>
              <a:rPr lang="en-US" sz="3500" b="1" dirty="0">
                <a:latin typeface="Mont" panose="00000700000000000000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9176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7FE7BF-B917-4BF4-E7C2-01D4A8077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987" y="581117"/>
            <a:ext cx="1517271" cy="14843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2A8EB0-B79C-A7D9-CE0F-F33B1414E078}"/>
              </a:ext>
            </a:extLst>
          </p:cNvPr>
          <p:cNvSpPr txBox="1"/>
          <p:nvPr/>
        </p:nvSpPr>
        <p:spPr>
          <a:xfrm>
            <a:off x="603498" y="1710575"/>
            <a:ext cx="10985001" cy="2987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00" b="1" dirty="0">
                <a:latin typeface="Mont Bold" panose="00000900000000000000" pitchFamily="50" charset="0"/>
              </a:rPr>
              <a:t>Today</a:t>
            </a:r>
          </a:p>
          <a:p>
            <a:pPr algn="ctr">
              <a:lnSpc>
                <a:spcPct val="150000"/>
              </a:lnSpc>
            </a:pPr>
            <a:r>
              <a:rPr lang="en-US" sz="4300" b="1" dirty="0">
                <a:latin typeface="Mont Bold" panose="00000900000000000000" pitchFamily="50" charset="0"/>
              </a:rPr>
              <a:t>Recap : Online Diet </a:t>
            </a:r>
          </a:p>
          <a:p>
            <a:pPr algn="ctr">
              <a:lnSpc>
                <a:spcPct val="150000"/>
              </a:lnSpc>
            </a:pPr>
            <a:r>
              <a:rPr lang="en-US" sz="4300" b="1" dirty="0">
                <a:latin typeface="Mont Bold" panose="00000900000000000000" pitchFamily="50" charset="0"/>
              </a:rPr>
              <a:t>The Impact of Harmful Content </a:t>
            </a:r>
          </a:p>
        </p:txBody>
      </p:sp>
    </p:spTree>
    <p:extLst>
      <p:ext uri="{BB962C8B-B14F-4D97-AF65-F5344CB8AC3E}">
        <p14:creationId xmlns:p14="http://schemas.microsoft.com/office/powerpoint/2010/main" val="816480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BB581A-A70A-82D9-209F-5235F312C65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010" b="5078"/>
          <a:stretch/>
        </p:blipFill>
        <p:spPr>
          <a:xfrm>
            <a:off x="8021824" y="3532527"/>
            <a:ext cx="2859579" cy="29225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56786A-3306-C086-A20E-169EE15E5EF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039" r="15100"/>
          <a:stretch/>
        </p:blipFill>
        <p:spPr>
          <a:xfrm>
            <a:off x="8021824" y="397992"/>
            <a:ext cx="2542317" cy="30033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711EA9B-53AB-F36E-D086-98FA9E3EA13A}"/>
              </a:ext>
            </a:extLst>
          </p:cNvPr>
          <p:cNvSpPr txBox="1"/>
          <p:nvPr/>
        </p:nvSpPr>
        <p:spPr>
          <a:xfrm>
            <a:off x="631185" y="1104359"/>
            <a:ext cx="6997838" cy="1640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dirty="0">
                <a:latin typeface="Mont" panose="00000700000000000000" pitchFamily="50" charset="0"/>
              </a:rPr>
              <a:t>How is Ollie affected?</a:t>
            </a:r>
          </a:p>
          <a:p>
            <a:pPr algn="ctr">
              <a:lnSpc>
                <a:spcPct val="150000"/>
              </a:lnSpc>
            </a:pPr>
            <a:r>
              <a:rPr lang="en-US" sz="3500" b="1" dirty="0">
                <a:latin typeface="Mont" panose="00000700000000000000" pitchFamily="50" charset="0"/>
              </a:rPr>
              <a:t>How does he change?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B114EA-4F9D-4D8E-D8EB-11A965BFDF42}"/>
              </a:ext>
            </a:extLst>
          </p:cNvPr>
          <p:cNvSpPr txBox="1"/>
          <p:nvPr/>
        </p:nvSpPr>
        <p:spPr>
          <a:xfrm>
            <a:off x="671258" y="3122381"/>
            <a:ext cx="6997838" cy="3256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dirty="0">
                <a:latin typeface="Mont" panose="00000700000000000000" pitchFamily="50" charset="0"/>
              </a:rPr>
              <a:t>What sort of attitudes does the manosphere show?</a:t>
            </a:r>
          </a:p>
          <a:p>
            <a:pPr algn="ctr">
              <a:lnSpc>
                <a:spcPct val="150000"/>
              </a:lnSpc>
            </a:pPr>
            <a:r>
              <a:rPr lang="en-US" sz="3500" b="1" dirty="0">
                <a:latin typeface="Mont" panose="00000700000000000000" pitchFamily="50" charset="0"/>
              </a:rPr>
              <a:t>Do we recognize any stereotypes or misogyny?</a:t>
            </a:r>
          </a:p>
        </p:txBody>
      </p:sp>
    </p:spTree>
    <p:extLst>
      <p:ext uri="{BB962C8B-B14F-4D97-AF65-F5344CB8AC3E}">
        <p14:creationId xmlns:p14="http://schemas.microsoft.com/office/powerpoint/2010/main" val="268168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6BF96F-682B-DB72-5A9A-8384BFC8F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8467"/>
            <a:ext cx="12205716" cy="6866467"/>
          </a:xfrm>
          <a:prstGeom prst="rect">
            <a:avLst/>
          </a:prstGeom>
        </p:spPr>
      </p:pic>
      <p:pic>
        <p:nvPicPr>
          <p:cNvPr id="2" name="Online Media 1" title="The rise of the aggro-rithm | Vodafone UK">
            <a:hlinkClick r:id="" action="ppaction://media"/>
            <a:extLst>
              <a:ext uri="{FF2B5EF4-FFF2-40B4-BE49-F238E27FC236}">
                <a16:creationId xmlns:a16="http://schemas.microsoft.com/office/drawing/2014/main" id="{77EBFA4B-7F40-68A0-3FC5-A7301B8AD45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49188" y="408051"/>
            <a:ext cx="10693625" cy="604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5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pic>
        <p:nvPicPr>
          <p:cNvPr id="4" name="Graphic 3" descr="Man in a polo shirt">
            <a:extLst>
              <a:ext uri="{FF2B5EF4-FFF2-40B4-BE49-F238E27FC236}">
                <a16:creationId xmlns:a16="http://schemas.microsoft.com/office/drawing/2014/main" id="{C13CF7A6-102D-729C-48FF-C033CA913B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807" t="-11297" r="-303" b="55118"/>
          <a:stretch/>
        </p:blipFill>
        <p:spPr>
          <a:xfrm>
            <a:off x="827106" y="874568"/>
            <a:ext cx="3226527" cy="5716630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E43C3EE3-483F-7946-F1A6-61729B46AABF}"/>
              </a:ext>
            </a:extLst>
          </p:cNvPr>
          <p:cNvSpPr/>
          <p:nvPr/>
        </p:nvSpPr>
        <p:spPr>
          <a:xfrm>
            <a:off x="3866605" y="980572"/>
            <a:ext cx="6936378" cy="2872971"/>
          </a:xfrm>
          <a:prstGeom prst="wedgeEllipseCallout">
            <a:avLst>
              <a:gd name="adj1" fmla="val -60758"/>
              <a:gd name="adj2" fmla="val 3110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Mont Bold" panose="020B0604020202020204" charset="0"/>
              </a:rPr>
              <a:t>“You are what you eat.”</a:t>
            </a:r>
            <a:endParaRPr lang="en-GB" b="1" dirty="0">
              <a:latin typeface="Mont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609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918F8-771D-0D41-C022-69E6CD259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89CB6EA-BC76-EBED-E68E-CC12B3AFCD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5013C7-223D-700B-288B-271DAAFFD7FD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534E94-3331-DDC8-66D2-7DB98F7BB5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pic>
        <p:nvPicPr>
          <p:cNvPr id="4" name="Graphic 3" descr="Man in a polo shirt">
            <a:extLst>
              <a:ext uri="{FF2B5EF4-FFF2-40B4-BE49-F238E27FC236}">
                <a16:creationId xmlns:a16="http://schemas.microsoft.com/office/drawing/2014/main" id="{9EBD20AD-A175-3C7D-E730-EF70746121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807" t="-11297" r="-303" b="55118"/>
          <a:stretch/>
        </p:blipFill>
        <p:spPr>
          <a:xfrm>
            <a:off x="827106" y="874568"/>
            <a:ext cx="3226527" cy="5716630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FF86FCDB-B7FB-31EA-ED8F-12757B376DED}"/>
              </a:ext>
            </a:extLst>
          </p:cNvPr>
          <p:cNvSpPr/>
          <p:nvPr/>
        </p:nvSpPr>
        <p:spPr>
          <a:xfrm>
            <a:off x="3931919" y="874568"/>
            <a:ext cx="6936378" cy="2872971"/>
          </a:xfrm>
          <a:prstGeom prst="wedgeEllipseCallout">
            <a:avLst>
              <a:gd name="adj1" fmla="val -60758"/>
              <a:gd name="adj2" fmla="val 3110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Mont Bold" panose="020B0604020202020204" charset="0"/>
              </a:rPr>
              <a:t>What we consume online also shapes who we are as a person.</a:t>
            </a:r>
            <a:endParaRPr lang="en-GB" b="1" dirty="0">
              <a:latin typeface="Mont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197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4FE74-1281-4A19-5CE0-EAC0F6479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D25289-DA22-0D1F-72E2-72BB35C856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891400-234B-32F9-42D5-7B7FF57CD37F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38687D-BD6B-08E9-2C62-66105CDCCF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pic>
        <p:nvPicPr>
          <p:cNvPr id="4" name="Graphic 3" descr="Man in a polo shirt">
            <a:extLst>
              <a:ext uri="{FF2B5EF4-FFF2-40B4-BE49-F238E27FC236}">
                <a16:creationId xmlns:a16="http://schemas.microsoft.com/office/drawing/2014/main" id="{EA689713-2BDC-E639-33D8-11265CCB20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07" t="-11297" r="-303" b="55118"/>
          <a:stretch/>
        </p:blipFill>
        <p:spPr>
          <a:xfrm>
            <a:off x="827106" y="874568"/>
            <a:ext cx="3226527" cy="5716630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404A2DB9-2F09-D74A-AF33-D5DD903FCFD9}"/>
              </a:ext>
            </a:extLst>
          </p:cNvPr>
          <p:cNvSpPr/>
          <p:nvPr/>
        </p:nvSpPr>
        <p:spPr>
          <a:xfrm>
            <a:off x="3931919" y="874568"/>
            <a:ext cx="6936378" cy="2872971"/>
          </a:xfrm>
          <a:prstGeom prst="wedgeEllipseCallout">
            <a:avLst>
              <a:gd name="adj1" fmla="val -60758"/>
              <a:gd name="adj2" fmla="val 3110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Mont Bold" panose="020B0604020202020204" charset="0"/>
              </a:rPr>
              <a:t>Every time we go online, we are adding to our online diet. </a:t>
            </a:r>
            <a:endParaRPr lang="en-GB" b="1" dirty="0">
              <a:latin typeface="Mont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654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495EC-4EA5-CFC7-81CA-80B1B10C8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2D77C4B-708A-313A-382C-78FD9EE38C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7CF095-977F-34C7-E6EA-87DA4B778C6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CA0483-1325-75B3-98C6-30C11FCD19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pic>
        <p:nvPicPr>
          <p:cNvPr id="4" name="Graphic 3" descr="Man in a polo shirt">
            <a:extLst>
              <a:ext uri="{FF2B5EF4-FFF2-40B4-BE49-F238E27FC236}">
                <a16:creationId xmlns:a16="http://schemas.microsoft.com/office/drawing/2014/main" id="{AFF1078A-A594-029B-ECAD-D8DD0B4690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07" t="-11297" r="-303" b="55118"/>
          <a:stretch/>
        </p:blipFill>
        <p:spPr>
          <a:xfrm>
            <a:off x="827106" y="874568"/>
            <a:ext cx="3226527" cy="5716630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4DB4A4D-B344-24A6-022C-1760E5E8B200}"/>
              </a:ext>
            </a:extLst>
          </p:cNvPr>
          <p:cNvSpPr/>
          <p:nvPr/>
        </p:nvSpPr>
        <p:spPr>
          <a:xfrm>
            <a:off x="3931918" y="874568"/>
            <a:ext cx="7485727" cy="3174918"/>
          </a:xfrm>
          <a:prstGeom prst="wedgeEllipseCallout">
            <a:avLst>
              <a:gd name="adj1" fmla="val -60758"/>
              <a:gd name="adj2" fmla="val 3110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Mont Bold" panose="020B0604020202020204" charset="0"/>
              </a:rPr>
              <a:t>We internalise the messages, attitudes, and behaviours we see online.</a:t>
            </a:r>
            <a:endParaRPr lang="en-GB" b="1" dirty="0">
              <a:latin typeface="Mont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534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9BA08-C1D0-2523-4DB8-A19AB9880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D95DF59-A1E5-1473-FAE5-3F1224E96A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959A82-B62D-5211-D95B-41F2228C2CDB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9C0A13-E64D-E97E-1A0C-5BAAA74220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pic>
        <p:nvPicPr>
          <p:cNvPr id="4" name="Graphic 3" descr="Man in a polo shirt">
            <a:extLst>
              <a:ext uri="{FF2B5EF4-FFF2-40B4-BE49-F238E27FC236}">
                <a16:creationId xmlns:a16="http://schemas.microsoft.com/office/drawing/2014/main" id="{EAB4457F-3540-36C7-AFCF-11FD2E64E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07" t="-11297" r="-303" b="55118"/>
          <a:stretch/>
        </p:blipFill>
        <p:spPr>
          <a:xfrm>
            <a:off x="827106" y="874568"/>
            <a:ext cx="3226527" cy="5716630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A22A2CF8-571D-9CAE-5E87-B38C25D70FC8}"/>
              </a:ext>
            </a:extLst>
          </p:cNvPr>
          <p:cNvSpPr/>
          <p:nvPr/>
        </p:nvSpPr>
        <p:spPr>
          <a:xfrm>
            <a:off x="4053633" y="874568"/>
            <a:ext cx="7236823" cy="3139773"/>
          </a:xfrm>
          <a:prstGeom prst="wedgeEllipseCallout">
            <a:avLst>
              <a:gd name="adj1" fmla="val -60758"/>
              <a:gd name="adj2" fmla="val 3110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Mont Bold" panose="020B0604020202020204" charset="0"/>
              </a:rPr>
              <a:t>This can impact what we think about ourselves, and how we act towards others.</a:t>
            </a:r>
            <a:endParaRPr lang="en-GB" b="1" dirty="0">
              <a:latin typeface="Mont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058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2E2526-BDDB-5C8C-E54D-1036EC210BD7}"/>
              </a:ext>
            </a:extLst>
          </p:cNvPr>
          <p:cNvSpPr txBox="1"/>
          <p:nvPr/>
        </p:nvSpPr>
        <p:spPr>
          <a:xfrm>
            <a:off x="425099" y="2713253"/>
            <a:ext cx="11341799" cy="1773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800" b="1" dirty="0">
                <a:latin typeface="Mont" panose="00000700000000000000" pitchFamily="50" charset="0"/>
              </a:rPr>
              <a:t>We must be careful about what we take in if we want to have a </a:t>
            </a:r>
            <a:r>
              <a:rPr lang="en-US" sz="3800" b="1" dirty="0">
                <a:latin typeface="Mont Bold" panose="00000900000000000000" pitchFamily="50" charset="0"/>
              </a:rPr>
              <a:t>healthy online diet.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DBDEAA-AD58-01B7-CFAE-4A5EC8BF3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987" y="1228886"/>
            <a:ext cx="1517271" cy="148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87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2E2526-BDDB-5C8C-E54D-1036EC210BD7}"/>
              </a:ext>
            </a:extLst>
          </p:cNvPr>
          <p:cNvSpPr txBox="1"/>
          <p:nvPr/>
        </p:nvSpPr>
        <p:spPr>
          <a:xfrm>
            <a:off x="425099" y="997565"/>
            <a:ext cx="1134179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dirty="0">
                <a:latin typeface="Mont Bold" panose="00000900000000000000" pitchFamily="50" charset="0"/>
              </a:rPr>
              <a:t>Close your eyes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latin typeface="Mont Bold" panose="00000900000000000000" pitchFamily="50" charset="0"/>
              </a:rPr>
              <a:t>Raise your hand </a:t>
            </a:r>
            <a:r>
              <a:rPr lang="en-US" sz="4000" b="1" dirty="0">
                <a:latin typeface="Mont" panose="00000700000000000000" pitchFamily="50" charset="0"/>
              </a:rPr>
              <a:t>if you have asked yourself any of these questions.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latin typeface="Mont" panose="00000700000000000000" pitchFamily="50" charset="0"/>
              </a:rPr>
              <a:t>If you don’t feel comfortable, just </a:t>
            </a:r>
            <a:r>
              <a:rPr lang="en-US" sz="4000" b="1" dirty="0">
                <a:latin typeface="Mont Bold" panose="00000900000000000000" pitchFamily="50" charset="0"/>
              </a:rPr>
              <a:t>answer in your own head.</a:t>
            </a:r>
          </a:p>
        </p:txBody>
      </p:sp>
    </p:spTree>
    <p:extLst>
      <p:ext uri="{BB962C8B-B14F-4D97-AF65-F5344CB8AC3E}">
        <p14:creationId xmlns:p14="http://schemas.microsoft.com/office/powerpoint/2010/main" val="903495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2748</TotalTime>
  <Words>379</Words>
  <Application>Microsoft Office PowerPoint</Application>
  <PresentationFormat>Widescreen</PresentationFormat>
  <Paragraphs>51</Paragraphs>
  <Slides>21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Aptos</vt:lpstr>
      <vt:lpstr>Aptos Display</vt:lpstr>
      <vt:lpstr>Arial</vt:lpstr>
      <vt:lpstr>Mont</vt:lpstr>
      <vt:lpstr>Mont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McGeehan</dc:creator>
  <cp:lastModifiedBy>Carolina Hinojosa</cp:lastModifiedBy>
  <cp:revision>22</cp:revision>
  <dcterms:created xsi:type="dcterms:W3CDTF">2024-04-03T10:59:53Z</dcterms:created>
  <dcterms:modified xsi:type="dcterms:W3CDTF">2026-02-05T11:52:09Z</dcterms:modified>
</cp:coreProperties>
</file>