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66" r:id="rId4"/>
    <p:sldId id="296" r:id="rId5"/>
    <p:sldId id="323" r:id="rId6"/>
    <p:sldId id="334" r:id="rId7"/>
    <p:sldId id="337" r:id="rId8"/>
    <p:sldId id="338" r:id="rId9"/>
    <p:sldId id="335" r:id="rId10"/>
    <p:sldId id="325" r:id="rId11"/>
    <p:sldId id="336" r:id="rId12"/>
    <p:sldId id="311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2849" autoAdjust="0"/>
  </p:normalViewPr>
  <p:slideViewPr>
    <p:cSldViewPr snapToGrid="0">
      <p:cViewPr varScale="1">
        <p:scale>
          <a:sx n="33" d="100"/>
          <a:sy n="33" d="100"/>
        </p:scale>
        <p:origin x="1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0BFB-CDD1-45A0-9582-3414E028965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7402-7780-48B4-AA0D-DBEC6D3D8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6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6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Acknowledge that this is very likely.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saying, make sure everyone understands. Link back to misogyny, someone saying ‘women should all be in the kitchen’ wont impact boys/men , might seem like a joke, but how would it impact other people. Could use racism/religious bias  in </a:t>
            </a:r>
            <a:r>
              <a:rPr lang="en-GB" dirty="0" err="1"/>
              <a:t>ragebait</a:t>
            </a:r>
            <a:r>
              <a:rPr lang="en-GB" dirty="0"/>
              <a:t> as an example, if confident that cohort can navigate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Reaffirm we have responsibility to ourselves, and to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5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Likely point for discussions about social </a:t>
            </a:r>
            <a:r>
              <a:rPr lang="en-GB"/>
              <a:t>media companies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4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EB64-0557-9876-7A2C-53F317A87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6B0E9-09B3-7D33-1FA8-FA4E8E5D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2767-8126-256D-6CA1-72FA8DAB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7410-7430-3622-818B-E6454BC4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01C2-D770-0B76-4213-1A043A60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1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B3D3-6BEC-14EA-9FA8-CDD2AD2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2922D-7091-7D3C-1B72-007167080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8603-CA74-5EDD-D579-826C0C84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680B-4A12-71F8-8C26-3C609D93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DDF2-DD6C-371D-2FF8-39E3CB15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348DE-FEA8-9723-FBE2-CFB80A1A8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4AFEE-FFE4-CC6A-54C3-9E443E8CB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13FA-F098-5C04-1969-1C391624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2CD1-A45B-81DD-C530-A0A4FB6A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FE20-C77F-7E8D-C760-9D7D1C8C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1E9B-5AF8-8A7C-D0E7-EC40C4EE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A66A-7F7A-EA3F-47AB-BE873133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F270-F661-658D-8FCF-1C02C8ED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E587-6A02-5838-D586-25AA06E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E87D-8F7F-3DC6-F7EA-830A85C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0551-2BAD-B71E-65A6-7E5AFA47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CBE4-AC74-55E5-55AB-39024CC5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7EBA-EE9B-1338-DD70-34596D0A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9298-DC64-2EA1-BFA6-1056775F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82B6-4548-6416-5F44-7CFB14CB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CBAB-5872-813D-5E85-BCD1898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9516-03AE-3836-6A5D-E240A6445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0C507-04C8-0730-CD4A-CBD81983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7F69-4E3B-81C7-A9F1-14886268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4F41-E83A-39EF-560C-ED6863C3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E7B4-BAC3-AF3A-DA07-B1D54FA9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A2C5-587A-685C-58DB-00679FD4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46977-3DA4-EC98-A163-165CF088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22DA-1802-6D8B-70D5-FCB723FA3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115DE-22E9-CD68-4E3C-C71C87A2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4CC68-BC7D-B100-4629-1BC7F8883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61FF5-735B-E42E-6A7E-49D904DA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F0BE0-04B0-EA1C-97B8-1E1BD758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568F7-101A-1552-9C1A-04C32F35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8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DC8B-7F66-B560-7C0A-251DE3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8CDA3-7740-15D6-2842-E35B769F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62606-FC98-DBE2-EEF1-AD908177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9D5F5-1723-57ED-2387-C64469AA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EFC92-8245-9036-1613-3ACE4212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7D2D6-26DC-5E1F-4707-77BB65D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5109-43E2-6F70-B0C1-143383C9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D27A-5972-0612-E706-E654FACD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A7FF-BAC8-DF66-5ABC-34893F16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58AB2-EE32-D619-457B-9BCC17633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48B41-247C-AEF2-A29A-B2B04F74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5F3F-2374-D40E-7A33-10866B90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533C-0939-6FE0-AB37-621CF956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327-7096-C987-AB50-FAD95D40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A923E-0790-AF5F-A6EE-6934E94DE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97E06-259D-6552-D3FA-38E742C7C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F8B2-95C3-3091-2E57-2B1866E1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3B156-D5C2-87C2-F932-EEA7DD2B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E0E13-01F8-B671-E6F7-F78929A2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8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85F69-5E63-E0BF-1ACA-E804ED83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A8C2E-D623-0D8E-8A06-11C28C8D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96B5-1A9E-03D6-6F24-5545572D2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2726-D6B7-4291-63B0-9F089A982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51B6-2F22-6D8F-C75B-AF61B0627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2709583" y="124428"/>
            <a:ext cx="6772829" cy="6609144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3924297" y="2427790"/>
            <a:ext cx="4343400" cy="200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9" y="5771684"/>
            <a:ext cx="2874278" cy="924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3" y="5361467"/>
            <a:ext cx="1315250" cy="1409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3070857" y="3958050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 Bold" panose="00000900000000000000" pitchFamily="50" charset="0"/>
              </a:rPr>
              <a:t>Session 7 </a:t>
            </a:r>
            <a:endParaRPr lang="en-GB" sz="36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4913409" y="2026545"/>
            <a:ext cx="231242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In pairs</a:t>
            </a:r>
            <a:endParaRPr lang="en-US" sz="4000" b="1" dirty="0">
              <a:latin typeface="Mont Bold" panose="000009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223B0-F070-010A-FCC1-750D88B46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900" y="927908"/>
            <a:ext cx="1859441" cy="121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A373F-02A2-C94A-7295-BD59F94905A6}"/>
              </a:ext>
            </a:extLst>
          </p:cNvPr>
          <p:cNvSpPr txBox="1"/>
          <p:nvPr/>
        </p:nvSpPr>
        <p:spPr>
          <a:xfrm>
            <a:off x="551432" y="2808320"/>
            <a:ext cx="11036378" cy="199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" panose="00000700000000000000" pitchFamily="50" charset="0"/>
              </a:rPr>
              <a:t>What should we do when we see posts or comments that are misogynist?</a:t>
            </a:r>
            <a:endParaRPr lang="en-US" sz="4000" b="1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563774" y="4265301"/>
            <a:ext cx="268834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" panose="00000700000000000000" pitchFamily="50" charset="0"/>
              </a:rPr>
              <a:t>Ignore</a:t>
            </a:r>
            <a:endParaRPr lang="en-US" sz="4000" b="1" dirty="0">
              <a:latin typeface="Mont" panose="000007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223B0-F070-010A-FCC1-750D88B46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516" y="2474996"/>
            <a:ext cx="2730214" cy="179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BFACE-569A-4B06-0F18-B4FECFE4A1C0}"/>
              </a:ext>
            </a:extLst>
          </p:cNvPr>
          <p:cNvSpPr txBox="1"/>
          <p:nvPr/>
        </p:nvSpPr>
        <p:spPr>
          <a:xfrm>
            <a:off x="2170683" y="450531"/>
            <a:ext cx="3513003" cy="164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Use a different 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D727D-521A-5664-FA08-72A171BF6675}"/>
              </a:ext>
            </a:extLst>
          </p:cNvPr>
          <p:cNvSpPr txBox="1"/>
          <p:nvPr/>
        </p:nvSpPr>
        <p:spPr>
          <a:xfrm>
            <a:off x="6942947" y="734258"/>
            <a:ext cx="3943988" cy="164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Take some time 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904ED-5A20-9088-16EE-361BD9CD443C}"/>
              </a:ext>
            </a:extLst>
          </p:cNvPr>
          <p:cNvSpPr txBox="1"/>
          <p:nvPr/>
        </p:nvSpPr>
        <p:spPr>
          <a:xfrm>
            <a:off x="3311190" y="5082784"/>
            <a:ext cx="268834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" panose="00000700000000000000" pitchFamily="50" charset="0"/>
              </a:rPr>
              <a:t>Report</a:t>
            </a:r>
            <a:endParaRPr lang="en-US" sz="4000" b="1" dirty="0">
              <a:latin typeface="Mont" panose="000007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ADF1C-575E-93BC-B65C-E76BAD427566}"/>
              </a:ext>
            </a:extLst>
          </p:cNvPr>
          <p:cNvSpPr txBox="1"/>
          <p:nvPr/>
        </p:nvSpPr>
        <p:spPr>
          <a:xfrm>
            <a:off x="8939878" y="2641894"/>
            <a:ext cx="268834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" panose="00000700000000000000" pitchFamily="50" charset="0"/>
              </a:rPr>
              <a:t>Block</a:t>
            </a:r>
            <a:endParaRPr lang="en-US" sz="4000" b="1" dirty="0">
              <a:latin typeface="Mont" panose="000007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EE3C7-CB3D-92AB-1BCB-35CBE60978A4}"/>
              </a:ext>
            </a:extLst>
          </p:cNvPr>
          <p:cNvSpPr txBox="1"/>
          <p:nvPr/>
        </p:nvSpPr>
        <p:spPr>
          <a:xfrm>
            <a:off x="6947568" y="4448053"/>
            <a:ext cx="4648574" cy="164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Think about how it might affect 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E47EB-E5DA-2D4F-8C50-ADA05208FDF8}"/>
              </a:ext>
            </a:extLst>
          </p:cNvPr>
          <p:cNvSpPr txBox="1"/>
          <p:nvPr/>
        </p:nvSpPr>
        <p:spPr>
          <a:xfrm>
            <a:off x="563774" y="2854362"/>
            <a:ext cx="314607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" panose="00000700000000000000" pitchFamily="50" charset="0"/>
              </a:rPr>
              <a:t>Don’t like</a:t>
            </a:r>
            <a:endParaRPr lang="en-US" sz="4000" b="1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2800943"/>
            <a:ext cx="11341799" cy="125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>
                <a:latin typeface="Mont Bold" panose="00000900000000000000" pitchFamily="50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031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001686"/>
            <a:ext cx="10985001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Today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 Bold" panose="00000900000000000000" pitchFamily="50" charset="0"/>
              </a:rPr>
              <a:t>Misogyny and Rage bait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 Bold" panose="00000900000000000000" pitchFamily="50" charset="0"/>
              </a:rPr>
              <a:t>Our Responsibility Online</a:t>
            </a:r>
          </a:p>
        </p:txBody>
      </p:sp>
    </p:spTree>
    <p:extLst>
      <p:ext uri="{BB962C8B-B14F-4D97-AF65-F5344CB8AC3E}">
        <p14:creationId xmlns:p14="http://schemas.microsoft.com/office/powerpoint/2010/main" val="8164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683521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167888"/>
            <a:ext cx="1098500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2452820"/>
            <a:ext cx="11341799" cy="436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Social Media wants us to keep on using their apps and websites.  They like it when people make content that keeps people engaged through watch time, likes, comments.</a:t>
            </a:r>
          </a:p>
          <a:p>
            <a:pPr algn="ctr">
              <a:lnSpc>
                <a:spcPct val="150000"/>
              </a:lnSpc>
            </a:pPr>
            <a:endParaRPr lang="en-US" sz="3800" b="1" dirty="0">
              <a:latin typeface="Mont Bold" panose="000009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BDEAA-AD58-01B7-CFAE-4A5EC8BF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25" y="668380"/>
            <a:ext cx="1823996" cy="17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6" y="2101971"/>
            <a:ext cx="10985001" cy="294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" panose="00000700000000000000" pitchFamily="50" charset="0"/>
              </a:rPr>
              <a:t>Sometimes  people make posts that are deliberately trying to make people </a:t>
            </a:r>
            <a:r>
              <a:rPr lang="en-US" sz="4300" b="1" dirty="0">
                <a:latin typeface="Mont Bold" panose="00000900000000000000" pitchFamily="50" charset="0"/>
              </a:rPr>
              <a:t>shocked, angry or annoyed.</a:t>
            </a:r>
            <a:endParaRPr lang="en-US" sz="4000" b="1" dirty="0">
              <a:latin typeface="Mont Bold" panose="000009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223B0-F070-010A-FCC1-750D88B46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277" y="996863"/>
            <a:ext cx="185944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E0D2D-6E7C-A295-CEEF-D8F5F24CC517}"/>
              </a:ext>
            </a:extLst>
          </p:cNvPr>
          <p:cNvSpPr txBox="1"/>
          <p:nvPr/>
        </p:nvSpPr>
        <p:spPr>
          <a:xfrm>
            <a:off x="512185" y="1006874"/>
            <a:ext cx="11341799" cy="440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Some </a:t>
            </a:r>
            <a:r>
              <a:rPr lang="en-US" sz="3800" b="1" dirty="0">
                <a:latin typeface="Mont Bold" panose="00000900000000000000" pitchFamily="50" charset="0"/>
              </a:rPr>
              <a:t>manosphere</a:t>
            </a:r>
            <a:r>
              <a:rPr lang="en-US" sz="3800" b="1" dirty="0">
                <a:latin typeface="Mont" panose="00000700000000000000" pitchFamily="50" charset="0"/>
              </a:rPr>
              <a:t> content is designed to become popular this way.</a:t>
            </a:r>
          </a:p>
          <a:p>
            <a:pPr algn="ctr">
              <a:lnSpc>
                <a:spcPct val="150000"/>
              </a:lnSpc>
            </a:pPr>
            <a:endParaRPr lang="en-US" sz="38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They don’t care about what they say, they just want attention and money!</a:t>
            </a:r>
          </a:p>
        </p:txBody>
      </p:sp>
    </p:spTree>
    <p:extLst>
      <p:ext uri="{BB962C8B-B14F-4D97-AF65-F5344CB8AC3E}">
        <p14:creationId xmlns:p14="http://schemas.microsoft.com/office/powerpoint/2010/main" val="24491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8B1CB-FFBE-E467-A3AF-3DCB9BB3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487A0E-F9E1-2CEC-1DBE-7886F1F25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5534F-7D92-E0A4-B755-DF0A7DD2FFBE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52E7D-B0E3-B57A-4174-34C42BADA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98548-1839-E937-15AF-BEEFBE7C48C0}"/>
              </a:ext>
            </a:extLst>
          </p:cNvPr>
          <p:cNvSpPr txBox="1"/>
          <p:nvPr/>
        </p:nvSpPr>
        <p:spPr>
          <a:xfrm>
            <a:off x="701468" y="2546532"/>
            <a:ext cx="109850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Mont Bold" panose="00000900000000000000" pitchFamily="50" charset="0"/>
              </a:rPr>
              <a:t>But what if we think it’s funny, or not a big deal? </a:t>
            </a:r>
          </a:p>
          <a:p>
            <a:pPr algn="ctr">
              <a:lnSpc>
                <a:spcPct val="150000"/>
              </a:lnSpc>
            </a:pPr>
            <a:endParaRPr lang="en-US" sz="4000" b="1" dirty="0">
              <a:latin typeface="Mont Bold" panose="000009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0E7BF-0D3E-7CAF-C4E1-B28FB6E45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277" y="996863"/>
            <a:ext cx="185944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321B-54B5-1F1F-8B01-1860B9095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1AFC93-C623-9E37-15C1-FC636C569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D58C73-8B39-A26B-D31D-9EECE3B2E12E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71DAAC-B88C-679B-D00C-8C1DD8D87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1026" name="Picture 2" descr="Start by putting yourself in the appropriate position | by Olasupo ...">
            <a:extLst>
              <a:ext uri="{FF2B5EF4-FFF2-40B4-BE49-F238E27FC236}">
                <a16:creationId xmlns:a16="http://schemas.microsoft.com/office/drawing/2014/main" id="{804BCA87-EB64-9D13-BF97-9A2112F7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8" y="810986"/>
            <a:ext cx="5040086" cy="50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AFA9F-C0AA-FE36-A8E8-D9FE56954C9B}"/>
              </a:ext>
            </a:extLst>
          </p:cNvPr>
          <p:cNvSpPr txBox="1"/>
          <p:nvPr/>
        </p:nvSpPr>
        <p:spPr>
          <a:xfrm>
            <a:off x="6563670" y="1346955"/>
            <a:ext cx="4865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" panose="00000700000000000000" pitchFamily="50" charset="0"/>
              </a:rPr>
              <a:t>We may see content that </a:t>
            </a:r>
            <a:r>
              <a:rPr lang="en-GB" sz="2800" i="1" dirty="0">
                <a:latin typeface="Mont" panose="00000700000000000000" pitchFamily="50" charset="0"/>
              </a:rPr>
              <a:t>we </a:t>
            </a:r>
            <a:r>
              <a:rPr lang="en-GB" sz="2800" dirty="0">
                <a:latin typeface="Mont" panose="00000700000000000000" pitchFamily="50" charset="0"/>
              </a:rPr>
              <a:t>know is rage bait, and it doesn’t have an impact on us. </a:t>
            </a:r>
          </a:p>
          <a:p>
            <a:endParaRPr lang="en-GB" sz="2800" dirty="0">
              <a:latin typeface="Mont" panose="00000700000000000000" pitchFamily="50" charset="0"/>
            </a:endParaRPr>
          </a:p>
          <a:p>
            <a:r>
              <a:rPr lang="en-GB" sz="2800" dirty="0">
                <a:latin typeface="Mont" panose="00000700000000000000" pitchFamily="50" charset="0"/>
              </a:rPr>
              <a:t>To keep online spaces healthy, we can  take a moment to think about how it may affect </a:t>
            </a:r>
            <a:r>
              <a:rPr lang="en-GB" sz="2800" i="1" dirty="0">
                <a:latin typeface="Mont" panose="00000700000000000000" pitchFamily="50" charset="0"/>
              </a:rPr>
              <a:t>other </a:t>
            </a:r>
            <a:r>
              <a:rPr lang="en-GB" sz="2800" dirty="0">
                <a:latin typeface="Mont" panose="00000700000000000000" pitchFamily="50" charset="0"/>
              </a:rPr>
              <a:t>people. </a:t>
            </a:r>
          </a:p>
        </p:txBody>
      </p:sp>
    </p:spTree>
    <p:extLst>
      <p:ext uri="{BB962C8B-B14F-4D97-AF65-F5344CB8AC3E}">
        <p14:creationId xmlns:p14="http://schemas.microsoft.com/office/powerpoint/2010/main" val="4184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238382" y="588799"/>
            <a:ext cx="5278498" cy="568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If we aren’t careful what we engage with, our online diet can become: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Out of our control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Unhealthy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Misogynist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559CF-1DC7-434D-6267-C678E6B2CA9B}"/>
              </a:ext>
            </a:extLst>
          </p:cNvPr>
          <p:cNvSpPr txBox="1"/>
          <p:nvPr/>
        </p:nvSpPr>
        <p:spPr>
          <a:xfrm>
            <a:off x="6675122" y="588799"/>
            <a:ext cx="5278498" cy="568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If we aren’t careful about what we engage with, misogynist posts can: </a:t>
            </a:r>
            <a:r>
              <a:rPr lang="en-US" sz="3500" b="1" dirty="0">
                <a:latin typeface="Mont Bold" panose="00000900000000000000" pitchFamily="50" charset="0"/>
              </a:rPr>
              <a:t>Become popular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 Show up on other people’s feeds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9849F3-CEA9-94B6-7650-BCA246D47BEC}"/>
              </a:ext>
            </a:extLst>
          </p:cNvPr>
          <p:cNvCxnSpPr/>
          <p:nvPr/>
        </p:nvCxnSpPr>
        <p:spPr>
          <a:xfrm>
            <a:off x="6069623" y="712971"/>
            <a:ext cx="0" cy="555622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347</Words>
  <Application>Microsoft Office PowerPoint</Application>
  <PresentationFormat>Widescreen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Mont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McGeehan</dc:creator>
  <cp:lastModifiedBy>Carolina Hinojosa</cp:lastModifiedBy>
  <cp:revision>21</cp:revision>
  <cp:lastPrinted>2024-09-04T13:16:56Z</cp:lastPrinted>
  <dcterms:created xsi:type="dcterms:W3CDTF">2024-04-03T10:59:53Z</dcterms:created>
  <dcterms:modified xsi:type="dcterms:W3CDTF">2026-02-05T12:23:11Z</dcterms:modified>
</cp:coreProperties>
</file>