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90" r:id="rId4"/>
    <p:sldId id="292" r:id="rId5"/>
    <p:sldId id="281" r:id="rId6"/>
    <p:sldId id="293" r:id="rId7"/>
    <p:sldId id="294" r:id="rId8"/>
    <p:sldId id="295" r:id="rId9"/>
    <p:sldId id="296" r:id="rId10"/>
    <p:sldId id="298" r:id="rId11"/>
    <p:sldId id="299" r:id="rId12"/>
    <p:sldId id="289" r:id="rId13"/>
    <p:sldId id="300" r:id="rId14"/>
    <p:sldId id="301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0327" autoAdjust="0"/>
  </p:normalViewPr>
  <p:slideViewPr>
    <p:cSldViewPr snapToGrid="0">
      <p:cViewPr varScale="1">
        <p:scale>
          <a:sx n="57" d="100"/>
          <a:sy n="57" d="100"/>
        </p:scale>
        <p:origin x="10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026DB-6B3C-4F92-B654-8CD32105DD4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45DC-DD7B-4956-BC4F-27645F50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1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Needs to have something to distinguish close relationships and interactions in public.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0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9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cards as an example – not directly referring to misogyny yet, focusing on lack of consent/boundaries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6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C7AC-D5DD-3D20-FB88-1B74CFF11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56B30-D9E5-5CD6-FC47-2642220F9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FFF66-8A9D-E617-6F47-E7CF7B8F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C5B32-5B33-E699-3821-940CEA59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6AC34-9DBE-0399-302C-8BE50DD1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6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871D-C6D6-5511-E02A-3D87D7E9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67011-82B2-712C-A890-5C07CCBAC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2756C-BBD1-7599-D906-E5035AC7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C83C-3FBC-C028-D75C-FF1F7F9E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566DA-3CA9-1F50-1D22-AED9FE06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6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B2157-8014-5322-B26B-9D41CAD5A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90AE0-13F4-6478-73AB-462329100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57E26-8274-527D-5015-548A02F0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88C39-CA0C-1E5E-A46C-78228C95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C6101-9DB1-87F0-942D-61A24646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5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EEF4-A28D-BB2B-4B5C-363B9B3B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56681-DF54-1187-BB1C-E031950A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1263E-C9F6-54B9-1AA1-F5D6ADE8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07920-74B1-9957-2BD2-650383FA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8647-D300-5554-16AD-0AF85032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0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FE21-D61A-AA5F-075F-C1FCFEE5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3CA18-0B5F-EE16-DDBD-389CA148B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FC20-8AC9-3B64-A1B3-88BA3C72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74E6B-C2A2-B3D0-495C-CA59CE4A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E937-5635-BEC0-28FE-33484C5B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22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8592-4FFC-66E6-5D07-F31C60FF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7A1A-C78B-2814-A759-6F805A832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C791F-27F1-FD1B-70E1-9F9220AF0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451C3-4E04-E9D3-8A1B-A800E473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A23A2-6D2F-F648-57AC-AF6FAA49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0389A-0F5F-21B4-6B64-A27FDC36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5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0568-42EC-9BBF-BD8D-BA595618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34B4B-C001-4620-557C-EBC96606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04DCD-093E-BB5C-56D5-F30C69BAB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E2649-BB2B-BD74-66DA-FD2BD07B2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0E2B5-6351-F2D0-7EC1-0083CC3FB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300CB-AF81-4BB7-9C5D-A8487C64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4D182-02C1-0219-C76E-9D8D232B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0722B-542E-E06B-B0D1-30FA4EE3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9310-89E5-93E9-FE38-A1EA6EEA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94516-1108-EAA6-A115-C3698F8A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FFDFB-21DC-A939-DE36-A2FE7DAC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B5518-379F-432F-A247-36D392F3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6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C9FCB-6D2B-ED50-D72B-9FBBA06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403C5-48F2-0A25-A2B4-1CFD71C9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2121E-ECA2-9CC1-07FA-0EB70168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F409-50D0-BABE-7CF3-0CB0AA3A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0E8A2-5AD7-EB37-C672-8D5EFE511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5BBB5-E6BB-0F84-0177-BD0E632EF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46E7D-B803-B81E-98B2-5D8FE410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112D8-630E-0ACD-E83D-1DC91805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4D915-C945-35A7-80C9-61417DA4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4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532A-E05B-A8C0-20A2-7835119A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089F4-B5C9-9E8B-3C88-4D3F4CC51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80C63-A02A-C634-A208-239586BFE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84068-C7E1-03D6-0041-7BF46616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605A9-2AFC-D07E-8B4E-A687CC38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0F45-EBC8-B1DC-C938-D8E16D55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B227C-7256-BEFF-36B0-BA868B4B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8FC1C-6255-5365-63C8-EF0C21FE5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9DAC6-3036-EA7C-10BA-ABC3D2A7B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DC778-8EC3-8917-681D-08ADD7BB7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DB774-4169-7B6D-0243-4C78D7FF3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B73EBB-70B7-B4FC-09E1-46220444CDCD}"/>
              </a:ext>
            </a:extLst>
          </p:cNvPr>
          <p:cNvGrpSpPr/>
          <p:nvPr/>
        </p:nvGrpSpPr>
        <p:grpSpPr>
          <a:xfrm>
            <a:off x="2709583" y="124428"/>
            <a:ext cx="6772829" cy="6609144"/>
            <a:chOff x="4721395" y="2050921"/>
            <a:chExt cx="2749207" cy="27561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54E388-BB35-E035-B0F4-B2816EBF0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9" t="6252" r="8558" b="695"/>
            <a:stretch/>
          </p:blipFill>
          <p:spPr>
            <a:xfrm>
              <a:off x="4721395" y="2050921"/>
              <a:ext cx="2749207" cy="2756153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F1F5BC0-9338-32B5-579E-8D847C07DF92}"/>
                </a:ext>
              </a:extLst>
            </p:cNvPr>
            <p:cNvSpPr/>
            <p:nvPr/>
          </p:nvSpPr>
          <p:spPr>
            <a:xfrm>
              <a:off x="4997722" y="2307962"/>
              <a:ext cx="2196555" cy="224207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64EF23C-D8F5-E198-DA37-2A6B79201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91" b="28907"/>
          <a:stretch/>
        </p:blipFill>
        <p:spPr>
          <a:xfrm>
            <a:off x="3924297" y="2427790"/>
            <a:ext cx="4343400" cy="2002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C7C5E-2262-8E4A-73C1-CD8A78283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409" y="5771684"/>
            <a:ext cx="2874278" cy="9241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88BAEB-4495-432F-3D42-E7467B60D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13" y="5361467"/>
            <a:ext cx="1315250" cy="14098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CB481E-F98F-5312-534E-1821FC6AC60F}"/>
              </a:ext>
            </a:extLst>
          </p:cNvPr>
          <p:cNvSpPr txBox="1"/>
          <p:nvPr/>
        </p:nvSpPr>
        <p:spPr>
          <a:xfrm>
            <a:off x="3070857" y="3995752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nt Bold" panose="00000900000000000000" pitchFamily="50" charset="0"/>
              </a:rPr>
              <a:t>Session 8</a:t>
            </a:r>
            <a:endParaRPr lang="en-GB" sz="3600" b="1" dirty="0"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2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56" y="900794"/>
            <a:ext cx="1921086" cy="1879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BB40E-D908-AE63-D718-BCD8A027F341}"/>
              </a:ext>
            </a:extLst>
          </p:cNvPr>
          <p:cNvSpPr txBox="1"/>
          <p:nvPr/>
        </p:nvSpPr>
        <p:spPr>
          <a:xfrm>
            <a:off x="603499" y="2886224"/>
            <a:ext cx="10985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Giving consent </a:t>
            </a:r>
            <a:r>
              <a:rPr lang="en-US" sz="4000" dirty="0">
                <a:latin typeface="Mont" panose="00000700000000000000" pitchFamily="50" charset="0"/>
              </a:rPr>
              <a:t>is when someone</a:t>
            </a:r>
            <a:r>
              <a:rPr lang="en-US" sz="4000" dirty="0">
                <a:latin typeface="Mont Bold" panose="00000900000000000000" pitchFamily="50" charset="0"/>
              </a:rPr>
              <a:t> agrees</a:t>
            </a:r>
            <a:r>
              <a:rPr lang="en-US" sz="4000" dirty="0">
                <a:latin typeface="Mont" panose="00000700000000000000" pitchFamily="50" charset="0"/>
              </a:rPr>
              <a:t>,  </a:t>
            </a:r>
            <a:r>
              <a:rPr lang="en-US" sz="4000" dirty="0">
                <a:latin typeface="Mont Bold" panose="00000900000000000000" pitchFamily="50" charset="0"/>
              </a:rPr>
              <a:t>freely </a:t>
            </a:r>
            <a:r>
              <a:rPr lang="en-US" sz="4000" dirty="0">
                <a:latin typeface="Mont" panose="00000700000000000000" pitchFamily="50" charset="0"/>
              </a:rPr>
              <a:t>and</a:t>
            </a:r>
            <a:r>
              <a:rPr lang="en-US" sz="4000" dirty="0">
                <a:latin typeface="Mont Bold" panose="00000900000000000000" pitchFamily="50" charset="0"/>
              </a:rPr>
              <a:t> willingly</a:t>
            </a:r>
            <a:r>
              <a:rPr lang="en-US" sz="4000" dirty="0">
                <a:latin typeface="Mont" panose="00000700000000000000" pitchFamily="50" charset="0"/>
              </a:rPr>
              <a:t>,</a:t>
            </a:r>
            <a:r>
              <a:rPr lang="en-US" sz="4000" dirty="0">
                <a:latin typeface="Mont Bold" panose="00000900000000000000" pitchFamily="50" charset="0"/>
              </a:rPr>
              <a:t> </a:t>
            </a:r>
            <a:r>
              <a:rPr lang="en-US" sz="4000" dirty="0">
                <a:latin typeface="Mont" panose="00000700000000000000" pitchFamily="50" charset="0"/>
              </a:rPr>
              <a:t>to</a:t>
            </a:r>
            <a:r>
              <a:rPr lang="en-US" sz="4000" dirty="0">
                <a:latin typeface="Mont Bold" panose="00000900000000000000" pitchFamily="50" charset="0"/>
              </a:rPr>
              <a:t> let something happen</a:t>
            </a:r>
            <a:r>
              <a:rPr lang="en-US" sz="4000" dirty="0">
                <a:latin typeface="Mont" panose="00000700000000000000" pitchFamily="50" charset="0"/>
              </a:rPr>
              <a:t> – without being threatened or forced.</a:t>
            </a:r>
            <a:endParaRPr lang="en-GB" sz="40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3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D51246-DA55-8166-EA46-83DEDB9ECDEF}"/>
              </a:ext>
            </a:extLst>
          </p:cNvPr>
          <p:cNvSpPr txBox="1"/>
          <p:nvPr/>
        </p:nvSpPr>
        <p:spPr>
          <a:xfrm>
            <a:off x="1488440" y="857097"/>
            <a:ext cx="921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nt Bold" panose="00000900000000000000" pitchFamily="50" charset="0"/>
              </a:rPr>
              <a:t>In other words, consent should always be:</a:t>
            </a:r>
            <a:endParaRPr lang="en-GB" sz="3200" dirty="0">
              <a:latin typeface="Mont Bold" panose="000009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363A7-8101-B92C-E2E3-53EB5121DFEF}"/>
              </a:ext>
            </a:extLst>
          </p:cNvPr>
          <p:cNvSpPr txBox="1"/>
          <p:nvPr/>
        </p:nvSpPr>
        <p:spPr>
          <a:xfrm>
            <a:off x="357576" y="1701833"/>
            <a:ext cx="117152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u="sng" dirty="0">
                <a:latin typeface="Mont Bold" panose="00000900000000000000" pitchFamily="50" charset="0"/>
              </a:rPr>
              <a:t>F</a:t>
            </a:r>
            <a:r>
              <a:rPr lang="en-US" sz="3200" dirty="0">
                <a:latin typeface="Mont Bold" panose="00000900000000000000" pitchFamily="50" charset="0"/>
              </a:rPr>
              <a:t>reely given</a:t>
            </a:r>
            <a:r>
              <a:rPr lang="en-US" sz="3200" dirty="0">
                <a:latin typeface="Mont" panose="00000700000000000000" pitchFamily="50" charset="0"/>
              </a:rPr>
              <a:t>: Given without pressure, force, exploitation.</a:t>
            </a:r>
          </a:p>
          <a:p>
            <a:pPr>
              <a:lnSpc>
                <a:spcPct val="150000"/>
              </a:lnSpc>
            </a:pPr>
            <a:r>
              <a:rPr lang="en-US" sz="3200" u="sng" dirty="0">
                <a:latin typeface="Mont Bold" panose="00000900000000000000" pitchFamily="50" charset="0"/>
              </a:rPr>
              <a:t>R</a:t>
            </a:r>
            <a:r>
              <a:rPr lang="en-US" sz="3200" dirty="0">
                <a:latin typeface="Mont Bold" panose="00000900000000000000" pitchFamily="50" charset="0"/>
              </a:rPr>
              <a:t>eversible</a:t>
            </a:r>
            <a:r>
              <a:rPr lang="en-US" sz="3200" dirty="0">
                <a:latin typeface="Mont" panose="00000700000000000000" pitchFamily="50" charset="0"/>
              </a:rPr>
              <a:t>: Can be withdrawn at any time.</a:t>
            </a:r>
          </a:p>
          <a:p>
            <a:pPr>
              <a:lnSpc>
                <a:spcPct val="150000"/>
              </a:lnSpc>
            </a:pPr>
            <a:r>
              <a:rPr lang="en-US" sz="3200" u="sng" dirty="0">
                <a:latin typeface="Mont Bold" panose="00000900000000000000" pitchFamily="50" charset="0"/>
              </a:rPr>
              <a:t>I</a:t>
            </a:r>
            <a:r>
              <a:rPr lang="en-US" sz="3200" dirty="0">
                <a:latin typeface="Mont Bold" panose="00000900000000000000" pitchFamily="50" charset="0"/>
              </a:rPr>
              <a:t>nformed</a:t>
            </a:r>
            <a:r>
              <a:rPr lang="en-US" sz="3200" dirty="0">
                <a:latin typeface="Mont" panose="00000700000000000000" pitchFamily="50" charset="0"/>
              </a:rPr>
              <a:t>: Knowing what you’re agreeing to.</a:t>
            </a:r>
          </a:p>
          <a:p>
            <a:pPr>
              <a:lnSpc>
                <a:spcPct val="150000"/>
              </a:lnSpc>
            </a:pPr>
            <a:r>
              <a:rPr lang="en-US" sz="3200" u="sng" dirty="0">
                <a:latin typeface="Mont Bold" panose="00000900000000000000" pitchFamily="50" charset="0"/>
              </a:rPr>
              <a:t>E</a:t>
            </a:r>
            <a:r>
              <a:rPr lang="en-US" sz="3200" dirty="0">
                <a:latin typeface="Mont Bold" panose="00000900000000000000" pitchFamily="50" charset="0"/>
              </a:rPr>
              <a:t>nthusiastic</a:t>
            </a:r>
            <a:r>
              <a:rPr lang="en-US" sz="3200" dirty="0">
                <a:latin typeface="Mont" panose="00000700000000000000" pitchFamily="50" charset="0"/>
              </a:rPr>
              <a:t>: Body language, tone etc.</a:t>
            </a:r>
          </a:p>
          <a:p>
            <a:pPr>
              <a:lnSpc>
                <a:spcPct val="150000"/>
              </a:lnSpc>
            </a:pPr>
            <a:r>
              <a:rPr lang="en-US" sz="3200" b="1" u="sng" dirty="0">
                <a:latin typeface="Mont Bold" panose="00000900000000000000" pitchFamily="50" charset="0"/>
              </a:rPr>
              <a:t>S</a:t>
            </a:r>
            <a:r>
              <a:rPr lang="en-US" sz="3200" b="1" dirty="0">
                <a:latin typeface="Mont Bold" panose="00000900000000000000" pitchFamily="50" charset="0"/>
              </a:rPr>
              <a:t>pecific</a:t>
            </a:r>
            <a:r>
              <a:rPr lang="en-US" sz="3200" dirty="0">
                <a:latin typeface="Mont" panose="00000700000000000000" pitchFamily="50" charset="0"/>
              </a:rPr>
              <a:t>: Consent for one thing is not for everything.</a:t>
            </a:r>
            <a:endParaRPr lang="en-GB" sz="3200" dirty="0">
              <a:latin typeface="Mont" panose="000007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AA220-20C5-4F7C-6299-C80A763E1B3F}"/>
              </a:ext>
            </a:extLst>
          </p:cNvPr>
          <p:cNvSpPr txBox="1"/>
          <p:nvPr/>
        </p:nvSpPr>
        <p:spPr>
          <a:xfrm>
            <a:off x="4267200" y="5519474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Mont Bold" panose="00000900000000000000" pitchFamily="50" charset="0"/>
              </a:rPr>
              <a:t>F.R.I.E.S.</a:t>
            </a:r>
            <a:endParaRPr lang="en-GB" sz="4400" dirty="0"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1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D58071-55B8-5126-E667-C415432EF796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E10F2-9955-B891-EC58-949FFE4B6339}"/>
              </a:ext>
            </a:extLst>
          </p:cNvPr>
          <p:cNvSpPr txBox="1"/>
          <p:nvPr/>
        </p:nvSpPr>
        <p:spPr>
          <a:xfrm>
            <a:off x="603499" y="475539"/>
            <a:ext cx="10985001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Matching Game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latin typeface="Mont Bold" panose="00000900000000000000" pitchFamily="50" charset="0"/>
              </a:rPr>
              <a:t>2</a:t>
            </a:r>
            <a:r>
              <a:rPr lang="en-GB" sz="4000" dirty="0">
                <a:latin typeface="Mont" panose="00000700000000000000" pitchFamily="50" charset="0"/>
              </a:rPr>
              <a:t> teams.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latin typeface="Mont" panose="00000700000000000000" pitchFamily="50" charset="0"/>
              </a:rPr>
              <a:t>Match scenario cards to response cards.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latin typeface="Mont" panose="00000700000000000000" pitchFamily="50" charset="0"/>
              </a:rPr>
              <a:t>Not all responses are positive.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latin typeface="Mont" panose="00000700000000000000" pitchFamily="50" charset="0"/>
              </a:rPr>
              <a:t>Finish first = </a:t>
            </a:r>
            <a:r>
              <a:rPr lang="en-GB" sz="4000" dirty="0">
                <a:latin typeface="Mont Bold" panose="00000900000000000000" pitchFamily="50" charset="0"/>
              </a:rPr>
              <a:t>4pts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latin typeface="Mont" panose="00000700000000000000" pitchFamily="50" charset="0"/>
              </a:rPr>
              <a:t>Correct pair = </a:t>
            </a:r>
            <a:r>
              <a:rPr lang="en-GB" sz="4000" dirty="0">
                <a:latin typeface="Mont Bold" panose="00000900000000000000" pitchFamily="50" charset="0"/>
              </a:rPr>
              <a:t>2pts</a:t>
            </a:r>
            <a:endParaRPr lang="en-US" sz="4000" dirty="0">
              <a:latin typeface="Mont Bold" panose="000009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07BE4-6E0F-8BFE-C42A-40B7713A9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6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55" y="928830"/>
            <a:ext cx="1921086" cy="1879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BB40E-D908-AE63-D718-BCD8A027F341}"/>
              </a:ext>
            </a:extLst>
          </p:cNvPr>
          <p:cNvSpPr txBox="1"/>
          <p:nvPr/>
        </p:nvSpPr>
        <p:spPr>
          <a:xfrm>
            <a:off x="603498" y="3075057"/>
            <a:ext cx="1098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Put cards away</a:t>
            </a:r>
            <a:endParaRPr lang="en-GB" sz="40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1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BB40E-D908-AE63-D718-BCD8A027F341}"/>
              </a:ext>
            </a:extLst>
          </p:cNvPr>
          <p:cNvSpPr txBox="1"/>
          <p:nvPr/>
        </p:nvSpPr>
        <p:spPr>
          <a:xfrm>
            <a:off x="603498" y="3075057"/>
            <a:ext cx="1098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" panose="00000700000000000000" pitchFamily="50" charset="0"/>
              </a:rPr>
              <a:t>Why would someone </a:t>
            </a:r>
            <a:r>
              <a:rPr lang="en-US" sz="4000" dirty="0">
                <a:latin typeface="Mont Bold" panose="00000900000000000000" pitchFamily="50" charset="0"/>
              </a:rPr>
              <a:t>not</a:t>
            </a:r>
            <a:r>
              <a:rPr lang="en-US" sz="4000" dirty="0">
                <a:latin typeface="Mont" panose="00000700000000000000" pitchFamily="50" charset="0"/>
              </a:rPr>
              <a:t> respect another person’s consent?</a:t>
            </a:r>
            <a:endParaRPr lang="en-GB" sz="4000" dirty="0">
              <a:latin typeface="Mont" panose="000007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A2B6D-6BF0-F8E4-1A9F-9C6D4FA66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771" y="1177470"/>
            <a:ext cx="2565704" cy="16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6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BB40E-D908-AE63-D718-BCD8A027F341}"/>
              </a:ext>
            </a:extLst>
          </p:cNvPr>
          <p:cNvSpPr txBox="1"/>
          <p:nvPr/>
        </p:nvSpPr>
        <p:spPr>
          <a:xfrm>
            <a:off x="603498" y="2767280"/>
            <a:ext cx="1098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What can we do when we see someone treating another person this way?</a:t>
            </a:r>
            <a:endParaRPr lang="en-GB" sz="40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2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87" y="683521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2167888"/>
            <a:ext cx="10985001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 Bold" panose="00000900000000000000" pitchFamily="50" charset="0"/>
              </a:rPr>
              <a:t>Group Agreement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1. When someone talks, we listen.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2. We respect each other’s opinions and voice.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3. We respect our own opinions and voice.</a:t>
            </a:r>
          </a:p>
        </p:txBody>
      </p:sp>
    </p:spTree>
    <p:extLst>
      <p:ext uri="{BB962C8B-B14F-4D97-AF65-F5344CB8AC3E}">
        <p14:creationId xmlns:p14="http://schemas.microsoft.com/office/powerpoint/2010/main" val="66108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87" y="730746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2001686"/>
            <a:ext cx="10985001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Today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Mont" panose="00000700000000000000" pitchFamily="50" charset="0"/>
              </a:rPr>
              <a:t>Healthy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81648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577122" y="3106605"/>
            <a:ext cx="10985001" cy="1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What is a relationship</a:t>
            </a:r>
            <a:r>
              <a:rPr lang="en-US" sz="4000" b="1" dirty="0">
                <a:latin typeface="Mont Bold" panose="00000900000000000000" pitchFamily="50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F10CAA-515E-F66E-F2B4-5F4274AB6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848" y="1564260"/>
            <a:ext cx="2228301" cy="14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7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D58071-55B8-5126-E667-C415432EF796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D3ED49-2080-FB03-37FC-47C53A42EF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45562"/>
            <a:ext cx="10061018" cy="5900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FD613-5AA1-7B97-26F4-72E664170217}"/>
              </a:ext>
            </a:extLst>
          </p:cNvPr>
          <p:cNvSpPr txBox="1"/>
          <p:nvPr/>
        </p:nvSpPr>
        <p:spPr>
          <a:xfrm>
            <a:off x="4504148" y="4634153"/>
            <a:ext cx="318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Grandparents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10819-D736-EDE5-4FAD-A7F1BA554251}"/>
              </a:ext>
            </a:extLst>
          </p:cNvPr>
          <p:cNvSpPr txBox="1"/>
          <p:nvPr/>
        </p:nvSpPr>
        <p:spPr>
          <a:xfrm>
            <a:off x="3647839" y="2226638"/>
            <a:ext cx="318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Parents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77F47-FEE9-837D-B1B0-9928683D0887}"/>
              </a:ext>
            </a:extLst>
          </p:cNvPr>
          <p:cNvSpPr txBox="1"/>
          <p:nvPr/>
        </p:nvSpPr>
        <p:spPr>
          <a:xfrm>
            <a:off x="532152" y="2273056"/>
            <a:ext cx="318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Cousins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FE9DA-3250-31F5-EABD-14B9A7D3FB01}"/>
              </a:ext>
            </a:extLst>
          </p:cNvPr>
          <p:cNvSpPr txBox="1"/>
          <p:nvPr/>
        </p:nvSpPr>
        <p:spPr>
          <a:xfrm>
            <a:off x="2493861" y="1312219"/>
            <a:ext cx="247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Friends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18770-F151-BAAB-D7D2-56BCB2289DDD}"/>
              </a:ext>
            </a:extLst>
          </p:cNvPr>
          <p:cNvSpPr txBox="1"/>
          <p:nvPr/>
        </p:nvSpPr>
        <p:spPr>
          <a:xfrm>
            <a:off x="7023705" y="3139959"/>
            <a:ext cx="3183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Romantic partner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AEA848-F3FB-9D13-CA67-40831D11D61B}"/>
              </a:ext>
            </a:extLst>
          </p:cNvPr>
          <p:cNvSpPr txBox="1"/>
          <p:nvPr/>
        </p:nvSpPr>
        <p:spPr>
          <a:xfrm>
            <a:off x="1808863" y="3254289"/>
            <a:ext cx="318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Teammates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5ADF0-223F-D9CD-354A-C44976D70BA7}"/>
              </a:ext>
            </a:extLst>
          </p:cNvPr>
          <p:cNvSpPr txBox="1"/>
          <p:nvPr/>
        </p:nvSpPr>
        <p:spPr>
          <a:xfrm>
            <a:off x="8343281" y="2215598"/>
            <a:ext cx="318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Teachers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02219-F2A9-1B66-7F49-6BCFA1E317AD}"/>
              </a:ext>
            </a:extLst>
          </p:cNvPr>
          <p:cNvSpPr txBox="1"/>
          <p:nvPr/>
        </p:nvSpPr>
        <p:spPr>
          <a:xfrm>
            <a:off x="6316164" y="1799812"/>
            <a:ext cx="247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Coach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A03C5E-B569-D79C-8BAD-A11E1A1E6D21}"/>
              </a:ext>
            </a:extLst>
          </p:cNvPr>
          <p:cNvSpPr txBox="1"/>
          <p:nvPr/>
        </p:nvSpPr>
        <p:spPr>
          <a:xfrm>
            <a:off x="1413796" y="4910993"/>
            <a:ext cx="216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Siblings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737972-4F1A-C340-6F03-850FC4E0C324}"/>
              </a:ext>
            </a:extLst>
          </p:cNvPr>
          <p:cNvSpPr txBox="1"/>
          <p:nvPr/>
        </p:nvSpPr>
        <p:spPr>
          <a:xfrm>
            <a:off x="7954995" y="5172603"/>
            <a:ext cx="247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Lots more!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641323-1ECC-F460-E597-06B01ECC3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771" y="2752172"/>
            <a:ext cx="2565704" cy="16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8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87" y="730746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2243565"/>
            <a:ext cx="10985001" cy="298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A relationship is connection between two people, shaped by how they treat each other.</a:t>
            </a:r>
            <a:endParaRPr lang="en-US" sz="40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B0C0F3-F6DC-2561-EB26-14767061F6EA}"/>
              </a:ext>
            </a:extLst>
          </p:cNvPr>
          <p:cNvCxnSpPr/>
          <p:nvPr/>
        </p:nvCxnSpPr>
        <p:spPr>
          <a:xfrm>
            <a:off x="7875308" y="5384800"/>
            <a:ext cx="3251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Graphic 8" descr="Woman in black skirt">
            <a:extLst>
              <a:ext uri="{FF2B5EF4-FFF2-40B4-BE49-F238E27FC236}">
                <a16:creationId xmlns:a16="http://schemas.microsoft.com/office/drawing/2014/main" id="{72EE1E43-0D8E-D58B-8454-F0625D460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531090" y="1472605"/>
            <a:ext cx="1981200" cy="4448175"/>
          </a:xfrm>
          <a:prstGeom prst="rect">
            <a:avLst/>
          </a:prstGeom>
        </p:spPr>
      </p:pic>
      <p:pic>
        <p:nvPicPr>
          <p:cNvPr id="7" name="Graphic 6" descr="A waving man">
            <a:extLst>
              <a:ext uri="{FF2B5EF4-FFF2-40B4-BE49-F238E27FC236}">
                <a16:creationId xmlns:a16="http://schemas.microsoft.com/office/drawing/2014/main" id="{547B6C1A-649E-2AE1-0C33-5F1A015F0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5308" y="1312626"/>
            <a:ext cx="1495425" cy="4581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A2BA93-94E1-C826-D96E-C0BC32563605}"/>
              </a:ext>
            </a:extLst>
          </p:cNvPr>
          <p:cNvSpPr txBox="1"/>
          <p:nvPr/>
        </p:nvSpPr>
        <p:spPr>
          <a:xfrm>
            <a:off x="1065490" y="1049191"/>
            <a:ext cx="5705862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latin typeface="Mont" panose="00000700000000000000" pitchFamily="50" charset="0"/>
              </a:rPr>
              <a:t>In all our relationships, we are responsible for how we treat the other person.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F88132-2600-BC20-023A-9C6E0A867728}"/>
              </a:ext>
            </a:extLst>
          </p:cNvPr>
          <p:cNvSpPr txBox="1"/>
          <p:nvPr/>
        </p:nvSpPr>
        <p:spPr>
          <a:xfrm>
            <a:off x="1225494" y="3696692"/>
            <a:ext cx="5705862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latin typeface="Mont" panose="00000700000000000000" pitchFamily="50" charset="0"/>
              </a:rPr>
              <a:t>Our actions have consequences and can affect the other person.</a:t>
            </a:r>
          </a:p>
        </p:txBody>
      </p:sp>
    </p:spTree>
    <p:extLst>
      <p:ext uri="{BB962C8B-B14F-4D97-AF65-F5344CB8AC3E}">
        <p14:creationId xmlns:p14="http://schemas.microsoft.com/office/powerpoint/2010/main" val="256951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B0C0F3-F6DC-2561-EB26-14767061F6EA}"/>
              </a:ext>
            </a:extLst>
          </p:cNvPr>
          <p:cNvCxnSpPr/>
          <p:nvPr/>
        </p:nvCxnSpPr>
        <p:spPr>
          <a:xfrm>
            <a:off x="7875308" y="5384800"/>
            <a:ext cx="3251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Graphic 8" descr="Woman in black skirt">
            <a:extLst>
              <a:ext uri="{FF2B5EF4-FFF2-40B4-BE49-F238E27FC236}">
                <a16:creationId xmlns:a16="http://schemas.microsoft.com/office/drawing/2014/main" id="{72EE1E43-0D8E-D58B-8454-F0625D460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531090" y="1472605"/>
            <a:ext cx="1981200" cy="4448175"/>
          </a:xfrm>
          <a:prstGeom prst="rect">
            <a:avLst/>
          </a:prstGeom>
        </p:spPr>
      </p:pic>
      <p:pic>
        <p:nvPicPr>
          <p:cNvPr id="7" name="Graphic 6" descr="A waving man">
            <a:extLst>
              <a:ext uri="{FF2B5EF4-FFF2-40B4-BE49-F238E27FC236}">
                <a16:creationId xmlns:a16="http://schemas.microsoft.com/office/drawing/2014/main" id="{547B6C1A-649E-2AE1-0C33-5F1A015F0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5308" y="1312626"/>
            <a:ext cx="1495425" cy="45815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88132-2600-BC20-023A-9C6E0A867728}"/>
              </a:ext>
            </a:extLst>
          </p:cNvPr>
          <p:cNvSpPr txBox="1"/>
          <p:nvPr/>
        </p:nvSpPr>
        <p:spPr>
          <a:xfrm>
            <a:off x="1285147" y="2201081"/>
            <a:ext cx="5705862" cy="280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latin typeface="Mont" panose="00000700000000000000" pitchFamily="50" charset="0"/>
              </a:rPr>
              <a:t>We can never control 100% of how a relationship goes, but we are responsible for our 50%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7957E-C23F-157A-13F8-AB840CC461BF}"/>
              </a:ext>
            </a:extLst>
          </p:cNvPr>
          <p:cNvSpPr txBox="1"/>
          <p:nvPr/>
        </p:nvSpPr>
        <p:spPr>
          <a:xfrm>
            <a:off x="8162315" y="737056"/>
            <a:ext cx="1208418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latin typeface="Mont" panose="00000700000000000000" pitchFamily="50" charset="0"/>
              </a:rPr>
              <a:t>50%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2A839-0C5A-6AA6-D90A-441A9F459B27}"/>
              </a:ext>
            </a:extLst>
          </p:cNvPr>
          <p:cNvSpPr txBox="1"/>
          <p:nvPr/>
        </p:nvSpPr>
        <p:spPr>
          <a:xfrm>
            <a:off x="10138753" y="745483"/>
            <a:ext cx="1208418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latin typeface="Mont" panose="00000700000000000000" pitchFamily="50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261504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87" y="730746"/>
            <a:ext cx="1517271" cy="1484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BACEAB-7E4B-C763-E368-210258434AD6}"/>
              </a:ext>
            </a:extLst>
          </p:cNvPr>
          <p:cNvSpPr txBox="1"/>
          <p:nvPr/>
        </p:nvSpPr>
        <p:spPr>
          <a:xfrm>
            <a:off x="577121" y="2467047"/>
            <a:ext cx="1098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" panose="00000700000000000000" pitchFamily="50" charset="0"/>
              </a:rPr>
              <a:t>In our 50%, we must show </a:t>
            </a:r>
            <a:r>
              <a:rPr lang="en-US" sz="4000" dirty="0">
                <a:latin typeface="Mont Bold" panose="00000900000000000000" pitchFamily="50" charset="0"/>
              </a:rPr>
              <a:t>respect </a:t>
            </a:r>
            <a:r>
              <a:rPr lang="en-US" sz="4000" dirty="0">
                <a:latin typeface="Mont" panose="00000700000000000000" pitchFamily="50" charset="0"/>
              </a:rPr>
              <a:t>for the other persons: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E769E-A21A-A478-D935-6FC6EFB7B19D}"/>
              </a:ext>
            </a:extLst>
          </p:cNvPr>
          <p:cNvSpPr txBox="1"/>
          <p:nvPr/>
        </p:nvSpPr>
        <p:spPr>
          <a:xfrm>
            <a:off x="4735202" y="3790486"/>
            <a:ext cx="272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Identity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C9D7B-2969-0810-2525-BD10234B458E}"/>
              </a:ext>
            </a:extLst>
          </p:cNvPr>
          <p:cNvSpPr txBox="1"/>
          <p:nvPr/>
        </p:nvSpPr>
        <p:spPr>
          <a:xfrm>
            <a:off x="8332229" y="3790486"/>
            <a:ext cx="313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Boundaries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CF9152-91A6-7173-C2F6-5715BAAC461A}"/>
              </a:ext>
            </a:extLst>
          </p:cNvPr>
          <p:cNvSpPr txBox="1"/>
          <p:nvPr/>
        </p:nvSpPr>
        <p:spPr>
          <a:xfrm>
            <a:off x="726753" y="3790486"/>
            <a:ext cx="272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Choices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0B7CC-3ADA-5EEA-2150-A64C5F6A6CB1}"/>
              </a:ext>
            </a:extLst>
          </p:cNvPr>
          <p:cNvSpPr txBox="1"/>
          <p:nvPr/>
        </p:nvSpPr>
        <p:spPr>
          <a:xfrm>
            <a:off x="1886042" y="4710382"/>
            <a:ext cx="841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Mont Bold" panose="00000900000000000000" pitchFamily="50" charset="0"/>
              </a:rPr>
              <a:t>Their ability to give consent</a:t>
            </a:r>
          </a:p>
        </p:txBody>
      </p:sp>
    </p:spTree>
    <p:extLst>
      <p:ext uri="{BB962C8B-B14F-4D97-AF65-F5344CB8AC3E}">
        <p14:creationId xmlns:p14="http://schemas.microsoft.com/office/powerpoint/2010/main" val="260785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319</Words>
  <Application>Microsoft Office PowerPoint</Application>
  <PresentationFormat>Widescreen</PresentationFormat>
  <Paragraphs>51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Mont</vt:lpstr>
      <vt:lpstr>Mont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McGeehan</dc:creator>
  <cp:lastModifiedBy>Carolina Hinojosa</cp:lastModifiedBy>
  <cp:revision>9</cp:revision>
  <dcterms:created xsi:type="dcterms:W3CDTF">2024-09-04T12:11:24Z</dcterms:created>
  <dcterms:modified xsi:type="dcterms:W3CDTF">2026-02-05T11:56:38Z</dcterms:modified>
</cp:coreProperties>
</file>