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90" r:id="rId4"/>
    <p:sldId id="293" r:id="rId5"/>
    <p:sldId id="296" r:id="rId6"/>
    <p:sldId id="298" r:id="rId7"/>
    <p:sldId id="301" r:id="rId8"/>
    <p:sldId id="302" r:id="rId9"/>
    <p:sldId id="303" r:id="rId10"/>
    <p:sldId id="272" r:id="rId11"/>
    <p:sldId id="288" r:id="rId12"/>
    <p:sldId id="273" r:id="rId13"/>
    <p:sldId id="304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0327" autoAdjust="0"/>
  </p:normalViewPr>
  <p:slideViewPr>
    <p:cSldViewPr snapToGrid="0">
      <p:cViewPr varScale="1">
        <p:scale>
          <a:sx n="57" d="100"/>
          <a:sy n="57" d="100"/>
        </p:scale>
        <p:origin x="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26DB-6B3C-4F92-B654-8CD32105DD4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5DC-DD7B-4956-BC4F-27645F50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Needs to have something to distinguish close relationships and interactions in public.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9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6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3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C7AC-D5DD-3D20-FB88-1B74CFF11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56B30-D9E5-5CD6-FC47-2642220F9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FFF66-8A9D-E617-6F47-E7CF7B8F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C5B32-5B33-E699-3821-940CEA59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AC34-9DBE-0399-302C-8BE50DD1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6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871D-C6D6-5511-E02A-3D87D7E9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67011-82B2-712C-A890-5C07CCBAC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2756C-BBD1-7599-D906-E5035AC7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C83C-3FBC-C028-D75C-FF1F7F9E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566DA-3CA9-1F50-1D22-AED9FE06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6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B2157-8014-5322-B26B-9D41CAD5A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0AE0-13F4-6478-73AB-462329100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7E26-8274-527D-5015-548A02F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88C39-CA0C-1E5E-A46C-78228C95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C6101-9DB1-87F0-942D-61A24646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5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EEF4-A28D-BB2B-4B5C-363B9B3B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6681-DF54-1187-BB1C-E031950A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1263E-C9F6-54B9-1AA1-F5D6ADE8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7920-74B1-9957-2BD2-650383FA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8647-D300-5554-16AD-0AF85032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0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FE21-D61A-AA5F-075F-C1FCFEE5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3CA18-0B5F-EE16-DDBD-389CA148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FC20-8AC9-3B64-A1B3-88BA3C72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74E6B-C2A2-B3D0-495C-CA59CE4A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E937-5635-BEC0-28FE-33484C5B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2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8592-4FFC-66E6-5D07-F31C60FF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7A1A-C78B-2814-A759-6F805A83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C791F-27F1-FD1B-70E1-9F9220AF0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51C3-4E04-E9D3-8A1B-A800E473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A23A2-6D2F-F648-57AC-AF6FAA49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389A-0F5F-21B4-6B64-A27FDC36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5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0568-42EC-9BBF-BD8D-BA595618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34B4B-C001-4620-557C-EBC96606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04DCD-093E-BB5C-56D5-F30C69BAB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E2649-BB2B-BD74-66DA-FD2BD07B2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0E2B5-6351-F2D0-7EC1-0083CC3FB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300CB-AF81-4BB7-9C5D-A8487C64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4D182-02C1-0219-C76E-9D8D232B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0722B-542E-E06B-B0D1-30FA4EE3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9310-89E5-93E9-FE38-A1EA6EEA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94516-1108-EAA6-A115-C3698F8A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FFDFB-21DC-A939-DE36-A2FE7DAC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B5518-379F-432F-A247-36D392F3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6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9FCB-6D2B-ED50-D72B-9FBBA06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403C5-48F2-0A25-A2B4-1CFD71C9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2121E-ECA2-9CC1-07FA-0EB70168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F409-50D0-BABE-7CF3-0CB0AA3A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E8A2-5AD7-EB37-C672-8D5EFE51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5BBB5-E6BB-0F84-0177-BD0E632EF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46E7D-B803-B81E-98B2-5D8FE410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112D8-630E-0ACD-E83D-1DC91805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4D915-C945-35A7-80C9-61417DA4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532A-E05B-A8C0-20A2-7835119A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089F4-B5C9-9E8B-3C88-4D3F4CC51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80C63-A02A-C634-A208-239586BFE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84068-C7E1-03D6-0041-7BF46616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605A9-2AFC-D07E-8B4E-A687CC38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0F45-EBC8-B1DC-C938-D8E16D55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B227C-7256-BEFF-36B0-BA868B4B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8FC1C-6255-5365-63C8-EF0C21FE5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9DAC6-3036-EA7C-10BA-ABC3D2A7B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39235E-DAB0-4021-ADB0-41A448E292D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C778-8EC3-8917-681D-08ADD7BB7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DB774-4169-7B6D-0243-4C78D7FF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SkX2O9zB24?start=14&amp;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2709583" y="124428"/>
            <a:ext cx="6772829" cy="6609144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91" b="28907"/>
          <a:stretch/>
        </p:blipFill>
        <p:spPr>
          <a:xfrm>
            <a:off x="3924297" y="2427790"/>
            <a:ext cx="4343400" cy="2002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9" y="5771684"/>
            <a:ext cx="2874278" cy="924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8BAEB-4495-432F-3D42-E7467B60D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13" y="5361467"/>
            <a:ext cx="1315250" cy="14098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3070857" y="3939996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 Bold" panose="00000900000000000000" pitchFamily="50" charset="0"/>
              </a:rPr>
              <a:t>Session 9</a:t>
            </a:r>
            <a:endParaRPr lang="en-GB" sz="36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60BD754-CB57-BD55-A62A-70786741115A}"/>
              </a:ext>
            </a:extLst>
          </p:cNvPr>
          <p:cNvGrpSpPr/>
          <p:nvPr/>
        </p:nvGrpSpPr>
        <p:grpSpPr>
          <a:xfrm>
            <a:off x="-52754" y="-3"/>
            <a:ext cx="12244754" cy="6858000"/>
            <a:chOff x="-52754" y="0"/>
            <a:chExt cx="12244754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184145-640D-E38F-6926-39A4DFA13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52754" y="0"/>
              <a:ext cx="12244754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DE0BA3-3656-B58B-67D5-C8E4FD77D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091" y="258805"/>
              <a:ext cx="11735817" cy="63403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2A5CF4-ABF8-97CD-49D1-C119E5EA4A69}"/>
              </a:ext>
            </a:extLst>
          </p:cNvPr>
          <p:cNvCxnSpPr>
            <a:cxnSpLocks/>
          </p:cNvCxnSpPr>
          <p:nvPr/>
        </p:nvCxnSpPr>
        <p:spPr>
          <a:xfrm>
            <a:off x="228091" y="3429000"/>
            <a:ext cx="1173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8834FF-8090-3174-B01F-54D3F7FBB070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6096000" y="258802"/>
            <a:ext cx="0" cy="6340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D624B8-3E99-407D-C3B0-C733074FC246}"/>
              </a:ext>
            </a:extLst>
          </p:cNvPr>
          <p:cNvGrpSpPr/>
          <p:nvPr/>
        </p:nvGrpSpPr>
        <p:grpSpPr>
          <a:xfrm>
            <a:off x="4721395" y="2050921"/>
            <a:ext cx="2749207" cy="2756153"/>
            <a:chOff x="4721395" y="2050921"/>
            <a:chExt cx="2749207" cy="27561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5682DD-A54E-DEC2-3C18-65B4FC16A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C6782BDF-CB72-44D2-E063-41CCF5594E07}"/>
                </a:ext>
              </a:extLst>
            </p:cNvPr>
            <p:cNvSpPr/>
            <p:nvPr/>
          </p:nvSpPr>
          <p:spPr>
            <a:xfrm>
              <a:off x="4893599" y="2226598"/>
              <a:ext cx="2404800" cy="24048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8B7BA8-82AB-224F-7226-5533E46AE118}"/>
              </a:ext>
            </a:extLst>
          </p:cNvPr>
          <p:cNvSpPr txBox="1"/>
          <p:nvPr/>
        </p:nvSpPr>
        <p:spPr>
          <a:xfrm>
            <a:off x="4753177" y="2890388"/>
            <a:ext cx="2632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 Bold" panose="00000900000000000000" pitchFamily="50" charset="0"/>
              </a:rPr>
              <a:t>Active Bystander</a:t>
            </a:r>
            <a:endParaRPr lang="en-GB" sz="3200" dirty="0">
              <a:latin typeface="Mont Bold" panose="000009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43BC1-0ECD-D91B-1DE5-050C04935139}"/>
              </a:ext>
            </a:extLst>
          </p:cNvPr>
          <p:cNvSpPr txBox="1"/>
          <p:nvPr/>
        </p:nvSpPr>
        <p:spPr>
          <a:xfrm>
            <a:off x="249426" y="340052"/>
            <a:ext cx="53903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Mont Bold" panose="00000900000000000000" pitchFamily="50" charset="0"/>
              </a:rPr>
              <a:t>Delegate</a:t>
            </a:r>
          </a:p>
          <a:p>
            <a:r>
              <a:rPr lang="en-US" sz="2500" dirty="0">
                <a:latin typeface="Mont" panose="00000700000000000000" pitchFamily="50" charset="0"/>
              </a:rPr>
              <a:t>If you feel unsafe or unable to act.</a:t>
            </a:r>
          </a:p>
          <a:p>
            <a:r>
              <a:rPr lang="en-US" sz="2500" dirty="0">
                <a:latin typeface="Mont" panose="00000700000000000000" pitchFamily="50" charset="0"/>
              </a:rPr>
              <a:t>Get someone else to help.</a:t>
            </a:r>
          </a:p>
          <a:p>
            <a:r>
              <a:rPr lang="en-US" sz="2500" dirty="0">
                <a:latin typeface="Mont" panose="00000700000000000000" pitchFamily="50" charset="0"/>
              </a:rPr>
              <a:t>Tell a trusted adult (teacher, parent etc.).</a:t>
            </a:r>
          </a:p>
          <a:p>
            <a:pPr marL="342900" indent="-342900">
              <a:buFontTx/>
              <a:buChar char="-"/>
            </a:pPr>
            <a:endParaRPr lang="en-GB" sz="2500" dirty="0">
              <a:latin typeface="Mont" panose="000007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9DA21-893F-54CA-854A-39D5417C4C19}"/>
              </a:ext>
            </a:extLst>
          </p:cNvPr>
          <p:cNvSpPr txBox="1"/>
          <p:nvPr/>
        </p:nvSpPr>
        <p:spPr>
          <a:xfrm>
            <a:off x="249426" y="3588709"/>
            <a:ext cx="53903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Mont Bold" panose="00000900000000000000" pitchFamily="50" charset="0"/>
              </a:rPr>
              <a:t>Delay</a:t>
            </a:r>
          </a:p>
          <a:p>
            <a:r>
              <a:rPr lang="en-US" sz="2500" dirty="0">
                <a:latin typeface="Mont" panose="00000700000000000000" pitchFamily="50" charset="0"/>
              </a:rPr>
              <a:t>If you feel unsafe, you can </a:t>
            </a:r>
          </a:p>
          <a:p>
            <a:r>
              <a:rPr lang="en-US" sz="2500" dirty="0">
                <a:latin typeface="Mont" panose="00000700000000000000" pitchFamily="50" charset="0"/>
              </a:rPr>
              <a:t>wait for a situation to pass </a:t>
            </a:r>
          </a:p>
          <a:p>
            <a:r>
              <a:rPr lang="en-US" sz="2500" dirty="0">
                <a:latin typeface="Mont" panose="00000700000000000000" pitchFamily="50" charset="0"/>
              </a:rPr>
              <a:t>and support the victim afterwards.</a:t>
            </a:r>
          </a:p>
          <a:p>
            <a:pPr marL="342900" indent="-342900">
              <a:buFontTx/>
              <a:buChar char="-"/>
            </a:pPr>
            <a:endParaRPr lang="en-GB" sz="2500" dirty="0">
              <a:latin typeface="Mont" panose="00000700000000000000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6313F1-2E9B-4652-0617-5D35AD4D0EAF}"/>
              </a:ext>
            </a:extLst>
          </p:cNvPr>
          <p:cNvGrpSpPr/>
          <p:nvPr/>
        </p:nvGrpSpPr>
        <p:grpSpPr>
          <a:xfrm>
            <a:off x="6117337" y="339255"/>
            <a:ext cx="5731068" cy="2699356"/>
            <a:chOff x="6117337" y="339255"/>
            <a:chExt cx="5731068" cy="26993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399886-9CD7-EC10-6FA9-7F03C8016126}"/>
                </a:ext>
              </a:extLst>
            </p:cNvPr>
            <p:cNvSpPr txBox="1"/>
            <p:nvPr/>
          </p:nvSpPr>
          <p:spPr>
            <a:xfrm>
              <a:off x="6117337" y="339255"/>
              <a:ext cx="57310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Mont Bold" panose="00000900000000000000" pitchFamily="50" charset="0"/>
                </a:rPr>
                <a:t>Distract</a:t>
              </a:r>
            </a:p>
            <a:p>
              <a:r>
                <a:rPr lang="en-GB" sz="2500" dirty="0">
                  <a:latin typeface="Mont" panose="00000700000000000000" pitchFamily="50" charset="0"/>
                </a:rPr>
                <a:t>If you feel unable to address the harmful behaviour directly, change the topic of  conversation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52E2E7-A3FB-6EA1-3F5A-CADE5C9D067E}"/>
                </a:ext>
              </a:extLst>
            </p:cNvPr>
            <p:cNvSpPr txBox="1"/>
            <p:nvPr/>
          </p:nvSpPr>
          <p:spPr>
            <a:xfrm>
              <a:off x="7276234" y="1792116"/>
              <a:ext cx="457216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dirty="0">
                  <a:latin typeface="Mont" panose="00000700000000000000" pitchFamily="50" charset="0"/>
                </a:rPr>
                <a:t>or come up with an idea to take the victim away from the situation.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3717C2-6779-F0DD-2301-4E4BEE453602}"/>
              </a:ext>
            </a:extLst>
          </p:cNvPr>
          <p:cNvGrpSpPr/>
          <p:nvPr/>
        </p:nvGrpSpPr>
        <p:grpSpPr>
          <a:xfrm>
            <a:off x="6266345" y="3588709"/>
            <a:ext cx="5639809" cy="2726175"/>
            <a:chOff x="6266345" y="3588709"/>
            <a:chExt cx="5639809" cy="27261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68F227-D124-F48B-EEE7-8AD031FBB5BF}"/>
                </a:ext>
              </a:extLst>
            </p:cNvPr>
            <p:cNvSpPr txBox="1"/>
            <p:nvPr/>
          </p:nvSpPr>
          <p:spPr>
            <a:xfrm>
              <a:off x="7453003" y="3588709"/>
              <a:ext cx="4453151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Mont Bold" panose="00000900000000000000" pitchFamily="50" charset="0"/>
                </a:rPr>
                <a:t>Direct Action</a:t>
              </a:r>
            </a:p>
            <a:p>
              <a:r>
                <a:rPr lang="en-US" sz="2500" dirty="0">
                  <a:latin typeface="Mont" panose="00000700000000000000" pitchFamily="50" charset="0"/>
                </a:rPr>
                <a:t>Only if you feel safe.</a:t>
              </a:r>
            </a:p>
            <a:p>
              <a:r>
                <a:rPr lang="en-US" sz="2500" dirty="0">
                  <a:latin typeface="Mont" panose="00000700000000000000" pitchFamily="50" charset="0"/>
                </a:rPr>
                <a:t>Ask the person to stop  the harmful behaviour.</a:t>
              </a:r>
            </a:p>
            <a:p>
              <a:pPr marL="342900" indent="-342900">
                <a:buFontTx/>
                <a:buChar char="-"/>
              </a:pPr>
              <a:endParaRPr lang="en-GB" sz="2500" dirty="0">
                <a:latin typeface="Mont" panose="00000700000000000000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0F979F-4041-A11C-220B-924E02E25F5C}"/>
                </a:ext>
              </a:extLst>
            </p:cNvPr>
            <p:cNvSpPr txBox="1"/>
            <p:nvPr/>
          </p:nvSpPr>
          <p:spPr>
            <a:xfrm>
              <a:off x="6266345" y="5068389"/>
              <a:ext cx="558205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Mont" panose="00000700000000000000" pitchFamily="50" charset="0"/>
                </a:rPr>
                <a:t>Don’t aggravate – be calm and explain why that behaviour isn’t okay.</a:t>
              </a:r>
              <a:endParaRPr lang="en-GB" sz="2500" dirty="0">
                <a:latin typeface="Mont" panose="00000700000000000000" pitchFamily="50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516323-B473-94A7-6D94-DE18970D57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E0BA3-3656-B58B-67D5-C8E4FD77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1" y="228325"/>
            <a:ext cx="11735817" cy="634039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1514DC9-2514-7B40-6742-4E6D71FA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CC95AE-AB1B-01B3-F842-CA9331BCFBC9}"/>
              </a:ext>
            </a:extLst>
          </p:cNvPr>
          <p:cNvGrpSpPr/>
          <p:nvPr/>
        </p:nvGrpSpPr>
        <p:grpSpPr>
          <a:xfrm>
            <a:off x="4900064" y="289285"/>
            <a:ext cx="2339118" cy="2315095"/>
            <a:chOff x="4754880" y="5436479"/>
            <a:chExt cx="4389120" cy="4300451"/>
          </a:xfrm>
        </p:grpSpPr>
        <p:pic>
          <p:nvPicPr>
            <p:cNvPr id="8" name="Picture 7" descr="A black and white circle with a exclamation mark&#10;&#10;Description automatically generated">
              <a:extLst>
                <a:ext uri="{FF2B5EF4-FFF2-40B4-BE49-F238E27FC236}">
                  <a16:creationId xmlns:a16="http://schemas.microsoft.com/office/drawing/2014/main" id="{907AC898-B885-D82D-D6F8-EC61A37C5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880" y="5436479"/>
              <a:ext cx="4389120" cy="430045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2E3576-C8FA-A97D-8107-583B294169FF}"/>
                </a:ext>
              </a:extLst>
            </p:cNvPr>
            <p:cNvSpPr/>
            <p:nvPr/>
          </p:nvSpPr>
          <p:spPr>
            <a:xfrm>
              <a:off x="5689440" y="6327825"/>
              <a:ext cx="2520000" cy="25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 descr="A black and white clapper board&#10;&#10;Description automatically generated">
              <a:extLst>
                <a:ext uri="{FF2B5EF4-FFF2-40B4-BE49-F238E27FC236}">
                  <a16:creationId xmlns:a16="http://schemas.microsoft.com/office/drawing/2014/main" id="{9E491E62-7516-8A74-6F36-771958C1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005" y="6655351"/>
              <a:ext cx="1850869" cy="18508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522801-CCDA-B93A-A02E-FEA6D376137A}"/>
              </a:ext>
            </a:extLst>
          </p:cNvPr>
          <p:cNvSpPr txBox="1"/>
          <p:nvPr/>
        </p:nvSpPr>
        <p:spPr>
          <a:xfrm>
            <a:off x="766103" y="2506170"/>
            <a:ext cx="1060704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Mont" panose="00000700000000000000" pitchFamily="50" charset="0"/>
              </a:rPr>
              <a:t>Watch this short video and pay attention to how the characters act.</a:t>
            </a:r>
          </a:p>
          <a:p>
            <a:pPr algn="ctr"/>
            <a:endParaRPr lang="en-US" sz="3800" dirty="0">
              <a:latin typeface="Mont" panose="00000700000000000000" pitchFamily="50" charset="0"/>
            </a:endParaRPr>
          </a:p>
          <a:p>
            <a:pPr algn="ctr"/>
            <a:r>
              <a:rPr lang="en-US" sz="3800" dirty="0">
                <a:latin typeface="Mont" panose="00000700000000000000" pitchFamily="50" charset="0"/>
              </a:rPr>
              <a:t>Imagine how the characters feel and what might happen next.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462A8-B493-5EC9-A070-E0223F4D75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E0BA3-3656-B58B-67D5-C8E4FD77D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91" y="258805"/>
            <a:ext cx="11735817" cy="6340390"/>
          </a:xfrm>
          <a:prstGeom prst="rect">
            <a:avLst/>
          </a:prstGeom>
        </p:spPr>
      </p:pic>
      <p:pic>
        <p:nvPicPr>
          <p:cNvPr id="8" name="Online Media 7" title="5D's of Bystander Intervention - DISTRACT">
            <a:hlinkClick r:id="" action="ppaction://media"/>
            <a:extLst>
              <a:ext uri="{FF2B5EF4-FFF2-40B4-BE49-F238E27FC236}">
                <a16:creationId xmlns:a16="http://schemas.microsoft.com/office/drawing/2014/main" id="{D6D880A1-DB39-D60A-0C15-569EBFCBA8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1354" y="377763"/>
            <a:ext cx="10809289" cy="61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E0BA3-3656-B58B-67D5-C8E4FD77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1" y="228325"/>
            <a:ext cx="11735817" cy="634039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1514DC9-2514-7B40-6742-4E6D71FA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CC95AE-AB1B-01B3-F842-CA9331BCFBC9}"/>
              </a:ext>
            </a:extLst>
          </p:cNvPr>
          <p:cNvGrpSpPr/>
          <p:nvPr/>
        </p:nvGrpSpPr>
        <p:grpSpPr>
          <a:xfrm>
            <a:off x="4900064" y="289285"/>
            <a:ext cx="2339118" cy="2315095"/>
            <a:chOff x="4754880" y="5436479"/>
            <a:chExt cx="4389120" cy="4300451"/>
          </a:xfrm>
        </p:grpSpPr>
        <p:pic>
          <p:nvPicPr>
            <p:cNvPr id="8" name="Picture 7" descr="A black and white circle with a exclamation mark&#10;&#10;Description automatically generated">
              <a:extLst>
                <a:ext uri="{FF2B5EF4-FFF2-40B4-BE49-F238E27FC236}">
                  <a16:creationId xmlns:a16="http://schemas.microsoft.com/office/drawing/2014/main" id="{907AC898-B885-D82D-D6F8-EC61A37C5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880" y="5436479"/>
              <a:ext cx="4389120" cy="430045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2E3576-C8FA-A97D-8107-583B294169FF}"/>
                </a:ext>
              </a:extLst>
            </p:cNvPr>
            <p:cNvSpPr/>
            <p:nvPr/>
          </p:nvSpPr>
          <p:spPr>
            <a:xfrm>
              <a:off x="5689440" y="6327825"/>
              <a:ext cx="2520000" cy="25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 descr="A black and white clapper board&#10;&#10;Description automatically generated">
              <a:extLst>
                <a:ext uri="{FF2B5EF4-FFF2-40B4-BE49-F238E27FC236}">
                  <a16:creationId xmlns:a16="http://schemas.microsoft.com/office/drawing/2014/main" id="{9E491E62-7516-8A74-6F36-771958C1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005" y="6655351"/>
              <a:ext cx="1850869" cy="18508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522801-CCDA-B93A-A02E-FEA6D376137A}"/>
              </a:ext>
            </a:extLst>
          </p:cNvPr>
          <p:cNvSpPr txBox="1"/>
          <p:nvPr/>
        </p:nvSpPr>
        <p:spPr>
          <a:xfrm>
            <a:off x="766103" y="2506170"/>
            <a:ext cx="1060704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Mont" panose="00000700000000000000" pitchFamily="50" charset="0"/>
              </a:rPr>
              <a:t>How would you describe the boy in the video?</a:t>
            </a:r>
          </a:p>
          <a:p>
            <a:pPr algn="ctr"/>
            <a:r>
              <a:rPr lang="en-US" sz="3800" dirty="0">
                <a:latin typeface="Mont" panose="00000700000000000000" pitchFamily="50" charset="0"/>
              </a:rPr>
              <a:t>How might the girl in blue feel?</a:t>
            </a:r>
          </a:p>
          <a:p>
            <a:pPr algn="ctr"/>
            <a:r>
              <a:rPr lang="en-US" sz="3800" dirty="0">
                <a:latin typeface="Mont" panose="00000700000000000000" pitchFamily="50" charset="0"/>
              </a:rPr>
              <a:t>How might the girl in yellow feel?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1C80B-2A93-BA13-4FA8-1BDEBD1081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5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E0BA3-3656-B58B-67D5-C8E4FD77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1" y="258805"/>
            <a:ext cx="11735817" cy="6340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69A75E-CE8C-D5FE-41C0-333E48DC6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199305" y="-406115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E10F2-9955-B891-EC58-949FFE4B6339}"/>
              </a:ext>
            </a:extLst>
          </p:cNvPr>
          <p:cNvSpPr txBox="1"/>
          <p:nvPr/>
        </p:nvSpPr>
        <p:spPr>
          <a:xfrm>
            <a:off x="603498" y="1093057"/>
            <a:ext cx="10985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" panose="00000700000000000000" pitchFamily="50" charset="0"/>
              </a:rPr>
              <a:t>Give advice to the girl in yellow</a:t>
            </a:r>
          </a:p>
          <a:p>
            <a:pPr algn="ctr"/>
            <a:endParaRPr lang="en-US" sz="4000" dirty="0">
              <a:latin typeface="Mont" panose="00000700000000000000" pitchFamily="50" charset="0"/>
            </a:endParaRPr>
          </a:p>
          <a:p>
            <a:pPr algn="ctr"/>
            <a:r>
              <a:rPr lang="en-US" sz="4000" dirty="0">
                <a:latin typeface="Mont" panose="00000700000000000000" pitchFamily="50" charset="0"/>
              </a:rPr>
              <a:t>Should she </a:t>
            </a:r>
            <a:r>
              <a:rPr lang="en-US" sz="4000" dirty="0">
                <a:latin typeface="Mont Bold" panose="00000900000000000000" pitchFamily="50" charset="0"/>
              </a:rPr>
              <a:t>distract</a:t>
            </a:r>
            <a:r>
              <a:rPr lang="en-US" sz="4000" dirty="0">
                <a:latin typeface="Mont" panose="00000700000000000000" pitchFamily="50" charset="0"/>
              </a:rPr>
              <a:t>, </a:t>
            </a:r>
            <a:r>
              <a:rPr lang="en-US" sz="4000" dirty="0">
                <a:latin typeface="Mont Bold" panose="00000900000000000000" pitchFamily="50" charset="0"/>
              </a:rPr>
              <a:t>delegate</a:t>
            </a:r>
            <a:r>
              <a:rPr lang="en-US" sz="4000" dirty="0">
                <a:latin typeface="Mont" panose="00000700000000000000" pitchFamily="50" charset="0"/>
              </a:rPr>
              <a:t>, </a:t>
            </a:r>
            <a:r>
              <a:rPr lang="en-US" sz="4000" dirty="0">
                <a:latin typeface="Mont Bold" panose="00000900000000000000" pitchFamily="50" charset="0"/>
              </a:rPr>
              <a:t>delay </a:t>
            </a:r>
            <a:r>
              <a:rPr lang="en-US" sz="4000" dirty="0">
                <a:latin typeface="Mont" panose="00000700000000000000" pitchFamily="50" charset="0"/>
              </a:rPr>
              <a:t>or take </a:t>
            </a:r>
            <a:r>
              <a:rPr lang="en-US" sz="4000" dirty="0">
                <a:latin typeface="Mont Bold" panose="00000900000000000000" pitchFamily="50" charset="0"/>
              </a:rPr>
              <a:t>direct action</a:t>
            </a:r>
            <a:r>
              <a:rPr lang="en-US" sz="4000" dirty="0">
                <a:latin typeface="Mont" panose="00000700000000000000" pitchFamily="50" charset="0"/>
              </a:rPr>
              <a:t>?</a:t>
            </a:r>
          </a:p>
          <a:p>
            <a:pPr algn="ctr"/>
            <a:endParaRPr lang="en-US" sz="4000" dirty="0">
              <a:latin typeface="Mont" panose="00000700000000000000" pitchFamily="50" charset="0"/>
            </a:endParaRPr>
          </a:p>
          <a:p>
            <a:pPr algn="ctr"/>
            <a:r>
              <a:rPr lang="en-US" sz="4000" dirty="0">
                <a:latin typeface="Mont" panose="00000700000000000000" pitchFamily="50" charset="0"/>
              </a:rPr>
              <a:t>What </a:t>
            </a:r>
            <a:r>
              <a:rPr lang="en-US" sz="4000" dirty="0">
                <a:latin typeface="Mont Bold" panose="00000900000000000000" pitchFamily="50" charset="0"/>
              </a:rPr>
              <a:t>risks</a:t>
            </a:r>
            <a:r>
              <a:rPr lang="en-US" sz="4000" dirty="0">
                <a:latin typeface="Mont" panose="00000700000000000000" pitchFamily="50" charset="0"/>
              </a:rPr>
              <a:t> might she consider?</a:t>
            </a:r>
          </a:p>
        </p:txBody>
      </p:sp>
    </p:spTree>
    <p:extLst>
      <p:ext uri="{BB962C8B-B14F-4D97-AF65-F5344CB8AC3E}">
        <p14:creationId xmlns:p14="http://schemas.microsoft.com/office/powerpoint/2010/main" val="96018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F9E90-18EA-6812-9FDB-44968EEF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1" y="258805"/>
            <a:ext cx="11735817" cy="6340390"/>
          </a:xfrm>
          <a:prstGeom prst="rect">
            <a:avLst/>
          </a:prstGeom>
        </p:spPr>
      </p:pic>
      <p:pic>
        <p:nvPicPr>
          <p:cNvPr id="3" name="Picture 2" descr="A hand in a circle&#10;&#10;Description automatically generated">
            <a:extLst>
              <a:ext uri="{FF2B5EF4-FFF2-40B4-BE49-F238E27FC236}">
                <a16:creationId xmlns:a16="http://schemas.microsoft.com/office/drawing/2014/main" id="{AAB2D781-E058-3C6D-B89A-45C305D72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62" y="1266995"/>
            <a:ext cx="1839675" cy="1816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19C20-686B-5B28-70B2-33E356A02449}"/>
              </a:ext>
            </a:extLst>
          </p:cNvPr>
          <p:cNvSpPr txBox="1"/>
          <p:nvPr/>
        </p:nvSpPr>
        <p:spPr>
          <a:xfrm>
            <a:off x="612052" y="2906814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Hands up</a:t>
            </a:r>
          </a:p>
          <a:p>
            <a:pPr algn="ctr"/>
            <a:r>
              <a:rPr lang="en-US" sz="4000" dirty="0">
                <a:latin typeface="Mont" panose="00000700000000000000" pitchFamily="50" charset="0"/>
              </a:rPr>
              <a:t>Share what we have written</a:t>
            </a:r>
            <a:endParaRPr lang="en-US" sz="3600" dirty="0">
              <a:latin typeface="Mont" panose="000007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376C7-0BB8-7F85-ACE9-97707C7EB4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1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683521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167888"/>
            <a:ext cx="10985001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Group Agreement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1. When someone talks, we listen.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2. We respect each other’s opinions and voice.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3. We respect our own opinions and voice.</a:t>
            </a:r>
          </a:p>
        </p:txBody>
      </p:sp>
    </p:spTree>
    <p:extLst>
      <p:ext uri="{BB962C8B-B14F-4D97-AF65-F5344CB8AC3E}">
        <p14:creationId xmlns:p14="http://schemas.microsoft.com/office/powerpoint/2010/main" val="66108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001686"/>
            <a:ext cx="109850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Today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How misogyny impacts relationships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Mont" panose="00000700000000000000" pitchFamily="50" charset="0"/>
              </a:rPr>
              <a:t>Keeping our communities safe.</a:t>
            </a:r>
          </a:p>
        </p:txBody>
      </p:sp>
    </p:spTree>
    <p:extLst>
      <p:ext uri="{BB962C8B-B14F-4D97-AF65-F5344CB8AC3E}">
        <p14:creationId xmlns:p14="http://schemas.microsoft.com/office/powerpoint/2010/main" val="81648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243565"/>
            <a:ext cx="10985001" cy="298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A relationship is connection between two people, shaped by how they treat each other.</a:t>
            </a:r>
            <a:endParaRPr lang="en-US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ACEAB-7E4B-C763-E368-210258434AD6}"/>
              </a:ext>
            </a:extLst>
          </p:cNvPr>
          <p:cNvSpPr txBox="1"/>
          <p:nvPr/>
        </p:nvSpPr>
        <p:spPr>
          <a:xfrm>
            <a:off x="577121" y="2467047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" panose="00000700000000000000" pitchFamily="50" charset="0"/>
              </a:rPr>
              <a:t>In a relationship, we must show </a:t>
            </a:r>
            <a:r>
              <a:rPr lang="en-US" sz="4000" dirty="0">
                <a:latin typeface="Mont Bold" panose="00000900000000000000" pitchFamily="50" charset="0"/>
              </a:rPr>
              <a:t>respect </a:t>
            </a:r>
            <a:r>
              <a:rPr lang="en-US" sz="4000" dirty="0">
                <a:latin typeface="Mont" panose="00000700000000000000" pitchFamily="50" charset="0"/>
              </a:rPr>
              <a:t>for the other persons: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E769E-A21A-A478-D935-6FC6EFB7B19D}"/>
              </a:ext>
            </a:extLst>
          </p:cNvPr>
          <p:cNvSpPr txBox="1"/>
          <p:nvPr/>
        </p:nvSpPr>
        <p:spPr>
          <a:xfrm>
            <a:off x="4735202" y="3790486"/>
            <a:ext cx="27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Identity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C9D7B-2969-0810-2525-BD10234B458E}"/>
              </a:ext>
            </a:extLst>
          </p:cNvPr>
          <p:cNvSpPr txBox="1"/>
          <p:nvPr/>
        </p:nvSpPr>
        <p:spPr>
          <a:xfrm>
            <a:off x="8332229" y="3790486"/>
            <a:ext cx="313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F9152-91A6-7173-C2F6-5715BAAC461A}"/>
              </a:ext>
            </a:extLst>
          </p:cNvPr>
          <p:cNvSpPr txBox="1"/>
          <p:nvPr/>
        </p:nvSpPr>
        <p:spPr>
          <a:xfrm>
            <a:off x="726753" y="3790486"/>
            <a:ext cx="27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Choices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0B7CC-3ADA-5EEA-2150-A64C5F6A6CB1}"/>
              </a:ext>
            </a:extLst>
          </p:cNvPr>
          <p:cNvSpPr txBox="1"/>
          <p:nvPr/>
        </p:nvSpPr>
        <p:spPr>
          <a:xfrm>
            <a:off x="1886042" y="4710382"/>
            <a:ext cx="841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Mont Bold" panose="00000900000000000000" pitchFamily="50" charset="0"/>
              </a:rPr>
              <a:t>Their ability to give consent</a:t>
            </a:r>
          </a:p>
        </p:txBody>
      </p:sp>
    </p:spTree>
    <p:extLst>
      <p:ext uri="{BB962C8B-B14F-4D97-AF65-F5344CB8AC3E}">
        <p14:creationId xmlns:p14="http://schemas.microsoft.com/office/powerpoint/2010/main" val="26078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56" y="900794"/>
            <a:ext cx="1921086" cy="1879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9" y="2886224"/>
            <a:ext cx="10985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Giving consent </a:t>
            </a:r>
            <a:r>
              <a:rPr lang="en-US" sz="4000" dirty="0">
                <a:latin typeface="Mont" panose="00000700000000000000" pitchFamily="50" charset="0"/>
              </a:rPr>
              <a:t>is when someone</a:t>
            </a:r>
            <a:r>
              <a:rPr lang="en-US" sz="4000" dirty="0">
                <a:latin typeface="Mont Bold" panose="00000900000000000000" pitchFamily="50" charset="0"/>
              </a:rPr>
              <a:t> agrees</a:t>
            </a:r>
            <a:r>
              <a:rPr lang="en-US" sz="4000" dirty="0">
                <a:latin typeface="Mont" panose="00000700000000000000" pitchFamily="50" charset="0"/>
              </a:rPr>
              <a:t>,  </a:t>
            </a:r>
            <a:r>
              <a:rPr lang="en-US" sz="4000" dirty="0">
                <a:latin typeface="Mont Bold" panose="00000900000000000000" pitchFamily="50" charset="0"/>
              </a:rPr>
              <a:t>freely </a:t>
            </a:r>
            <a:r>
              <a:rPr lang="en-US" sz="4000" dirty="0">
                <a:latin typeface="Mont" panose="00000700000000000000" pitchFamily="50" charset="0"/>
              </a:rPr>
              <a:t>and</a:t>
            </a:r>
            <a:r>
              <a:rPr lang="en-US" sz="4000" dirty="0">
                <a:latin typeface="Mont Bold" panose="00000900000000000000" pitchFamily="50" charset="0"/>
              </a:rPr>
              <a:t> willingly</a:t>
            </a:r>
            <a:r>
              <a:rPr lang="en-US" sz="4000" dirty="0">
                <a:latin typeface="Mont" panose="00000700000000000000" pitchFamily="50" charset="0"/>
              </a:rPr>
              <a:t>,</a:t>
            </a:r>
            <a:r>
              <a:rPr lang="en-US" sz="4000" dirty="0">
                <a:latin typeface="Mont Bold" panose="00000900000000000000" pitchFamily="50" charset="0"/>
              </a:rPr>
              <a:t> </a:t>
            </a:r>
            <a:r>
              <a:rPr lang="en-US" sz="4000" dirty="0">
                <a:latin typeface="Mont" panose="00000700000000000000" pitchFamily="50" charset="0"/>
              </a:rPr>
              <a:t>to</a:t>
            </a:r>
            <a:r>
              <a:rPr lang="en-US" sz="4000" dirty="0">
                <a:latin typeface="Mont Bold" panose="00000900000000000000" pitchFamily="50" charset="0"/>
              </a:rPr>
              <a:t> let something happen</a:t>
            </a:r>
            <a:r>
              <a:rPr lang="en-US" sz="4000" dirty="0">
                <a:latin typeface="Mont" panose="00000700000000000000" pitchFamily="50" charset="0"/>
              </a:rPr>
              <a:t> – without being threatened or forced.</a:t>
            </a:r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3075057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" panose="00000700000000000000" pitchFamily="50" charset="0"/>
              </a:rPr>
              <a:t>Why would someone </a:t>
            </a:r>
            <a:r>
              <a:rPr lang="en-US" sz="4000" dirty="0">
                <a:latin typeface="Mont Bold" panose="00000900000000000000" pitchFamily="50" charset="0"/>
              </a:rPr>
              <a:t>not</a:t>
            </a:r>
            <a:r>
              <a:rPr lang="en-US" sz="4000" dirty="0">
                <a:latin typeface="Mont" panose="00000700000000000000" pitchFamily="50" charset="0"/>
              </a:rPr>
              <a:t> respect another person’s consent?</a:t>
            </a:r>
            <a:endParaRPr lang="en-GB" sz="4000" dirty="0">
              <a:latin typeface="Mont" panose="000007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A2B6D-6BF0-F8E4-1A9F-9C6D4FA66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771" y="1177470"/>
            <a:ext cx="2565704" cy="1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6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616337"/>
            <a:ext cx="109850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Misogynists </a:t>
            </a:r>
            <a:r>
              <a:rPr lang="en-US" sz="4000" dirty="0">
                <a:latin typeface="Mont" panose="00000700000000000000" pitchFamily="50" charset="0"/>
              </a:rPr>
              <a:t>often believe that women and girls </a:t>
            </a:r>
            <a:r>
              <a:rPr lang="en-US" sz="4000" dirty="0">
                <a:latin typeface="Mont Bold" panose="00000900000000000000" pitchFamily="50" charset="0"/>
              </a:rPr>
              <a:t>can’t be trusted to make decisions for themselves</a:t>
            </a:r>
            <a:r>
              <a:rPr lang="en-US" sz="4000" dirty="0">
                <a:latin typeface="Mont" panose="00000700000000000000" pitchFamily="50" charset="0"/>
              </a:rPr>
              <a:t>.</a:t>
            </a:r>
          </a:p>
          <a:p>
            <a:pPr algn="ctr"/>
            <a:endParaRPr lang="en-US" sz="4000" dirty="0">
              <a:latin typeface="Mont" panose="00000700000000000000" pitchFamily="50" charset="0"/>
            </a:endParaRPr>
          </a:p>
          <a:p>
            <a:pPr algn="ctr"/>
            <a:r>
              <a:rPr lang="en-US" sz="4000" dirty="0">
                <a:latin typeface="Mont" panose="00000700000000000000" pitchFamily="50" charset="0"/>
              </a:rPr>
              <a:t>They think they can </a:t>
            </a:r>
            <a:r>
              <a:rPr lang="en-US" sz="4000" dirty="0">
                <a:latin typeface="Mont Bold" panose="00000900000000000000" pitchFamily="50" charset="0"/>
              </a:rPr>
              <a:t>decide what women wear, where they go and how they act</a:t>
            </a:r>
            <a:r>
              <a:rPr lang="en-US" sz="4000" dirty="0">
                <a:latin typeface="Mont" panose="00000700000000000000" pitchFamily="50" charset="0"/>
              </a:rPr>
              <a:t>.</a:t>
            </a:r>
          </a:p>
          <a:p>
            <a:pPr algn="ctr"/>
            <a:endParaRPr lang="en-US" sz="4000" dirty="0">
              <a:latin typeface="Mont" panose="00000700000000000000" pitchFamily="50" charset="0"/>
            </a:endParaRPr>
          </a:p>
          <a:p>
            <a:pPr algn="ctr"/>
            <a:r>
              <a:rPr lang="en-US" sz="4000" dirty="0">
                <a:latin typeface="Mont" panose="00000700000000000000" pitchFamily="50" charset="0"/>
              </a:rPr>
              <a:t>Misogynists cannot have healthy relationships with others.</a:t>
            </a:r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6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2767280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What can we do when we see someone treating another person this way?</a:t>
            </a:r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2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375</Words>
  <Application>Microsoft Office PowerPoint</Application>
  <PresentationFormat>Widescreen</PresentationFormat>
  <Paragraphs>56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Mont</vt:lpstr>
      <vt:lpstr>Mont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McGeehan</dc:creator>
  <cp:lastModifiedBy>Carolina Hinojosa</cp:lastModifiedBy>
  <cp:revision>8</cp:revision>
  <dcterms:created xsi:type="dcterms:W3CDTF">2024-09-04T12:11:24Z</dcterms:created>
  <dcterms:modified xsi:type="dcterms:W3CDTF">2026-02-05T11:33:43Z</dcterms:modified>
</cp:coreProperties>
</file>