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64" r:id="rId3"/>
    <p:sldId id="262" r:id="rId4"/>
    <p:sldId id="337" r:id="rId5"/>
    <p:sldId id="338" r:id="rId6"/>
    <p:sldId id="339" r:id="rId7"/>
    <p:sldId id="341" r:id="rId8"/>
    <p:sldId id="340" r:id="rId9"/>
    <p:sldId id="342" r:id="rId10"/>
    <p:sldId id="343" r:id="rId11"/>
    <p:sldId id="266" r:id="rId12"/>
    <p:sldId id="322" r:id="rId13"/>
    <p:sldId id="324" r:id="rId14"/>
    <p:sldId id="323" r:id="rId15"/>
    <p:sldId id="268" r:id="rId16"/>
    <p:sldId id="328" r:id="rId17"/>
    <p:sldId id="330" r:id="rId18"/>
    <p:sldId id="329" r:id="rId19"/>
    <p:sldId id="331" r:id="rId20"/>
    <p:sldId id="272" r:id="rId21"/>
    <p:sldId id="325" r:id="rId22"/>
    <p:sldId id="326" r:id="rId23"/>
    <p:sldId id="333" r:id="rId24"/>
    <p:sldId id="336" r:id="rId25"/>
    <p:sldId id="305" r:id="rId26"/>
    <p:sldId id="345" r:id="rId27"/>
    <p:sldId id="347" r:id="rId28"/>
    <p:sldId id="349" r:id="rId29"/>
    <p:sldId id="350" r:id="rId30"/>
  </p:sldIdLst>
  <p:sldSz cx="18288000" cy="10287000"/>
  <p:notesSz cx="6858000" cy="9144000"/>
  <p:embeddedFontLst>
    <p:embeddedFont>
      <p:font typeface="Mont" panose="00000700000000000000" pitchFamily="50" charset="0"/>
      <p:regular r:id="rId32"/>
      <p:bold r:id="rId33"/>
    </p:embeddedFont>
    <p:embeddedFont>
      <p:font typeface="Mont Bold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65100" autoAdjust="0"/>
  </p:normalViewPr>
  <p:slideViewPr>
    <p:cSldViewPr>
      <p:cViewPr varScale="1">
        <p:scale>
          <a:sx n="27" d="100"/>
          <a:sy n="27" d="100"/>
        </p:scale>
        <p:origin x="14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Hinojosa" userId="532fa739-bdb5-4f4b-8101-a1ca94e22457" providerId="ADAL" clId="{AA16B49A-E745-4BAB-951A-2C254F1FB3A2}"/>
    <pc:docChg chg="undo custSel addSld delSld modSld">
      <pc:chgData name="Carolina Hinojosa" userId="532fa739-bdb5-4f4b-8101-a1ca94e22457" providerId="ADAL" clId="{AA16B49A-E745-4BAB-951A-2C254F1FB3A2}" dt="2026-06-15T11:36:19.108" v="144" actId="20577"/>
      <pc:docMkLst>
        <pc:docMk/>
      </pc:docMkLst>
      <pc:sldChg chg="modNotesTx">
        <pc:chgData name="Carolina Hinojosa" userId="532fa739-bdb5-4f4b-8101-a1ca94e22457" providerId="ADAL" clId="{AA16B49A-E745-4BAB-951A-2C254F1FB3A2}" dt="2026-06-15T11:36:19.108" v="144" actId="20577"/>
        <pc:sldMkLst>
          <pc:docMk/>
          <pc:sldMk cId="2578792324" sldId="305"/>
        </pc:sldMkLst>
      </pc:sldChg>
      <pc:sldChg chg="add">
        <pc:chgData name="Carolina Hinojosa" userId="532fa739-bdb5-4f4b-8101-a1ca94e22457" providerId="ADAL" clId="{AA16B49A-E745-4BAB-951A-2C254F1FB3A2}" dt="2026-06-12T13:36:44.098" v="2"/>
        <pc:sldMkLst>
          <pc:docMk/>
          <pc:sldMk cId="2324697639" sldId="3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2173-2E3C-4060-9CBC-F46E7DA03E9B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C7164-ABF3-43B5-A40B-1A65ACC7A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41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(Need to provide signposting)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7164-ABF3-43B5-A40B-1A65ACC7A25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41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Assign sides of the room for True/False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375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648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C4697-EEF3-59F1-B220-2358785C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378AB2-9023-067C-1540-1C7B4E3DB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7C67A-EFA0-E125-7D8E-8E796BA7B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E16E3-8EF3-4733-9EAB-283CD0272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57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8081D-A9B9-1D4F-64CF-CABAFEA25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F0A5F-B68D-EC6B-7207-33201A2E1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AE53B2-C633-676B-E8BE-71FB03ED4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C00000"/>
                </a:solidFill>
                <a:latin typeface="Mont Bold" panose="020B0604020202020204" charset="0"/>
              </a:rPr>
              <a:t>16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83D84-D3DB-83C3-2D2C-833CF5E3A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59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056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58640-8D16-A6BF-49C3-0293F931E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35D6FA-C940-6005-F8EC-025BF8A7C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08F13-8988-53B3-E5A6-EA8421B60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692EF-ACFB-1CAC-318E-5A9D38DAB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98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4051F-8E0E-27DC-B25E-13D3A520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8C859-B11E-C775-4EF2-C0F6D8DC6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D3780-A831-5BF4-E998-E70783697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2FBD9-367C-E539-3C7E-A1D09D98E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384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99074-6EAA-2C8C-2E60-F8C67A0C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F6620-6A0F-340A-35BD-6219B9AA9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DD6E15-6D0A-FDF8-E19B-24990C72C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58F0E-B840-5629-A8CE-A581EE862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77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5BA0F-667A-8489-9577-45A270C33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57277A-2363-5169-405C-B15EA7AF4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45516C-4737-3F42-1AAA-E4F5B127A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226C2-06C8-001A-17D2-4DEF0AF21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524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75% of parents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1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141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B854C-1D67-86BE-76E1-49D094AE2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3BB03-D5C9-CAB9-AE1A-44394AF8C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112978-BC6D-5504-6146-6017068C4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75% of parents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8C7D5-A3EE-4A96-0F93-BD71DB305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293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A5398-B319-8E9D-4676-B6B678A29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0D301-0B53-2F9E-8A0D-7C4114F5B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46ED9C-D11E-23A6-01F7-15EA3DBA9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75% of parents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43924-63F4-B7C3-37EB-FA9FB75E5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A7E98-D5A6-4571-8FEC-19F684740B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459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61D03-81E9-AB79-12A2-3D6A730C8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58FCD-CECE-5117-9EA0-385951859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896E7-2E5A-FF05-B2DF-AE1311E81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5DC2B-CF8C-0BF4-CAF6-5A84C1780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376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FFBD7-F3B6-F025-4512-8E561DD7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486D5-3648-DD65-3751-B2C68B435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D137D-03DC-2A50-3E5E-BC682E27E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into Kaylee’s story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C7139-F5DA-05D1-A841-607B16BA5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944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96E49-1152-0474-A4F0-2F190162B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CB1354-41B1-947B-F1E8-1B3BBF170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D6E0F-C3BA-4241-ABC1-DC2233B44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– Video can be printed off  to support later group discussion (See WK </a:t>
            </a:r>
            <a:r>
              <a:rPr lang="en-US"/>
              <a:t>2 – Story)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C8A50-3440-31B0-7E11-3F32D8432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04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6CB3B-A5EB-465F-D167-3B01A6C89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77E7A4-40DF-EE2A-F3DE-FABFFF7CD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49541F-30FA-2996-188E-D60E69A48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into Kaylee’s story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2CDC6-08BC-B0A9-FD20-02A69DA52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107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E1B8B-0815-3AC6-18F8-587224F4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3895B-32AE-5E03-64FE-B2D1BC6D5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691FD-4416-3C5A-149B-FC09213E4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into Kaylee’s story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9CB06-A59F-15D0-1E03-EC0EE6946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956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E20CD-54B0-804E-E8E8-EAC9B58F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5737E-C2EC-2A49-0C01-DEA83FED3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94253D-D9DE-4D3D-8512-5E9AFE989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into Kaylee’s story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39CC-255B-104E-6D04-5AB5AA943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11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A2B49-BBF8-284E-FFC2-78E5461E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74D90-849C-186B-B3DB-17C49CC81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CBED6-0569-2318-E4AF-9D4D05B1C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E0A4E-1166-5CC9-876D-3B4D115FA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64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0958D-A9A9-A002-7361-F167950E8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9114B-AB52-442C-0C30-02C0A0760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58C52E-7CFB-4ABC-E223-4797B2265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E6BA5-81AA-544B-3EAE-765D2B44B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03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7FEE1-5AB7-2376-15B5-EA635B5FD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0CCB4-D35B-78FD-0C93-4FE378A49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387D3-9411-C502-5C2D-00972CB44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9558F-E259-8720-121A-8C90557A0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41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C9FE1-40EF-2AE4-6F08-8C63CE202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EB4888-DC13-999B-6CF9-54754663A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CE36A-BFA8-4A7B-CCCE-412C587C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35165-F85A-08D3-F33A-1ABD1DDA9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99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6DDB3-F7D0-4419-D367-FB13114CB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C0340-894A-6CFD-0F73-FA934092C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D48A7-1419-B494-9903-133D15C14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97CAA-12DC-37A3-BBF3-C51275BC02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318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D5CDF-DA87-9F46-9F61-804A9FB61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38A1D-920D-2679-19CB-2A3D92708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37C7C-3C32-34C9-57F8-55E1506B6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78535-0491-CDA6-4AEA-3052D00E2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48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A3A0D-C9F4-4EBD-7FBF-C6D9A56E9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C4740-08FC-F6D6-50F7-03E255E75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A811E-2344-5E3B-DF6B-D3014F5FD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4FC2D-9FFE-721D-530F-C4B1104A0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566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7525F-9C0E-F511-4493-330779D07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ECA64B-231D-2378-F514-DC73E4924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0DF44-EF44-B6AD-A154-F9FB6E5DC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9C38D-C4E8-0161-7589-AB94B51C7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0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creativecommons.org/licenses/by-nc-nd/4.0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B73EBB-70B7-B4FC-09E1-46220444CDCD}"/>
              </a:ext>
            </a:extLst>
          </p:cNvPr>
          <p:cNvGrpSpPr/>
          <p:nvPr/>
        </p:nvGrpSpPr>
        <p:grpSpPr>
          <a:xfrm>
            <a:off x="4064375" y="186642"/>
            <a:ext cx="10159244" cy="9913716"/>
            <a:chOff x="4721395" y="2050921"/>
            <a:chExt cx="2749207" cy="27561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54E388-BB35-E035-B0F4-B2816EBF0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99" t="6252" r="8558" b="695"/>
            <a:stretch/>
          </p:blipFill>
          <p:spPr>
            <a:xfrm>
              <a:off x="4721395" y="2050921"/>
              <a:ext cx="2749207" cy="2756153"/>
            </a:xfrm>
            <a:prstGeom prst="rect">
              <a:avLst/>
            </a:prstGeom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AF1F5BC0-9338-32B5-579E-8D847C07DF92}"/>
                </a:ext>
              </a:extLst>
            </p:cNvPr>
            <p:cNvSpPr/>
            <p:nvPr/>
          </p:nvSpPr>
          <p:spPr>
            <a:xfrm>
              <a:off x="4997722" y="2307962"/>
              <a:ext cx="2196555" cy="224207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64EF23C-D8F5-E198-DA37-2A6B79201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91" b="28907"/>
          <a:stretch/>
        </p:blipFill>
        <p:spPr>
          <a:xfrm>
            <a:off x="5886446" y="3641685"/>
            <a:ext cx="6515100" cy="3003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C7C5E-2262-8E4A-73C1-CD8A78283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2829" y="8962562"/>
            <a:ext cx="3362702" cy="10811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CB481E-F98F-5312-534E-1821FC6AC60F}"/>
              </a:ext>
            </a:extLst>
          </p:cNvPr>
          <p:cNvSpPr txBox="1"/>
          <p:nvPr/>
        </p:nvSpPr>
        <p:spPr>
          <a:xfrm>
            <a:off x="4606286" y="5675819"/>
            <a:ext cx="9075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Mont Bold" panose="00000900000000000000" pitchFamily="50" charset="0"/>
              </a:rPr>
              <a:t>Week 2</a:t>
            </a:r>
            <a:endParaRPr lang="en-GB" sz="54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2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7B4F7-0607-65B1-82F4-A4F1951C9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8D2C93-6BA7-4D84-0248-4C6BF1CAC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208EA6-0D51-D55B-EC63-A6076DB559FC}"/>
              </a:ext>
            </a:extLst>
          </p:cNvPr>
          <p:cNvSpPr/>
          <p:nvPr/>
        </p:nvSpPr>
        <p:spPr>
          <a:xfrm>
            <a:off x="462979" y="361012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5D44A-DF70-1A63-9CA6-B24844C69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72922"/>
            <a:ext cx="10061018" cy="5900377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22F11B2-C9C3-07D9-FB5E-AB7550714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44" y="-1028700"/>
            <a:ext cx="9875520" cy="1234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E0A1E9-2C3B-924F-36C5-FA2E783CF4BF}"/>
              </a:ext>
            </a:extLst>
          </p:cNvPr>
          <p:cNvSpPr txBox="1"/>
          <p:nvPr/>
        </p:nvSpPr>
        <p:spPr>
          <a:xfrm>
            <a:off x="1802457" y="1157793"/>
            <a:ext cx="7064394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Mont Bold" panose="020B0604020202020204" charset="0"/>
              </a:rPr>
              <a:t>Misogyny is something that all women and girls may experience.</a:t>
            </a:r>
          </a:p>
          <a:p>
            <a:endParaRPr lang="en-GB" sz="3400" dirty="0">
              <a:latin typeface="Mont" panose="00000700000000000000" pitchFamily="50" charset="0"/>
            </a:endParaRPr>
          </a:p>
          <a:p>
            <a:r>
              <a:rPr lang="en-GB" sz="3400" dirty="0">
                <a:latin typeface="Mont" panose="00000700000000000000" pitchFamily="50" charset="0"/>
              </a:rPr>
              <a:t>Take some time to reflect on how do you </a:t>
            </a:r>
            <a:r>
              <a:rPr lang="en-GB" sz="3400" dirty="0">
                <a:latin typeface="Mont Bold" panose="020B0604020202020204" charset="0"/>
              </a:rPr>
              <a:t>feel</a:t>
            </a:r>
            <a:r>
              <a:rPr lang="en-GB" sz="3400" dirty="0">
                <a:latin typeface="Mont" panose="00000700000000000000" pitchFamily="50" charset="0"/>
              </a:rPr>
              <a:t> hearing about misogyny.</a:t>
            </a:r>
          </a:p>
          <a:p>
            <a:endParaRPr lang="en-GB" sz="3400" dirty="0">
              <a:latin typeface="Mont" panose="00000700000000000000" pitchFamily="50" charset="0"/>
            </a:endParaRPr>
          </a:p>
          <a:p>
            <a:r>
              <a:rPr lang="en-GB" sz="3400" dirty="0">
                <a:latin typeface="Mont" panose="00000700000000000000" pitchFamily="50" charset="0"/>
              </a:rPr>
              <a:t>Extension: What do you think could be done to stop it?</a:t>
            </a:r>
          </a:p>
          <a:p>
            <a:endParaRPr lang="en-GB" sz="3400" dirty="0">
              <a:latin typeface="Mont" panose="00000700000000000000" pitchFamily="50" charset="0"/>
            </a:endParaRPr>
          </a:p>
          <a:p>
            <a:endParaRPr lang="en-GB" sz="3400" dirty="0">
              <a:latin typeface="Mont" panose="00000700000000000000" pitchFamily="50" charset="0"/>
            </a:endParaRPr>
          </a:p>
          <a:p>
            <a:r>
              <a:rPr lang="en-GB" sz="3400" dirty="0">
                <a:latin typeface="Mont" panose="00000700000000000000" pitchFamily="50" charset="0"/>
              </a:rPr>
              <a:t>Write it down on your piece of paper. 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11A2D-6DE3-0E82-5D49-024A5CE6F608}"/>
              </a:ext>
            </a:extLst>
          </p:cNvPr>
          <p:cNvSpPr txBox="1"/>
          <p:nvPr/>
        </p:nvSpPr>
        <p:spPr>
          <a:xfrm>
            <a:off x="10692107" y="3836130"/>
            <a:ext cx="510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latin typeface="Mont" panose="00000700000000000000" pitchFamily="50" charset="0"/>
              </a:rPr>
              <a:t>Hearing about misogyny makes me feel ____</a:t>
            </a:r>
          </a:p>
          <a:p>
            <a:pPr algn="ctr"/>
            <a:r>
              <a:rPr lang="en-GB" sz="3600" i="1" dirty="0">
                <a:latin typeface="Mont" panose="00000700000000000000" pitchFamily="50" charset="0"/>
              </a:rPr>
              <a:t> because _____.</a:t>
            </a:r>
          </a:p>
          <a:p>
            <a:pPr algn="ctr"/>
            <a:endParaRPr lang="en-GB" sz="3600" dirty="0">
              <a:latin typeface="Mont" panose="00000700000000000000" pitchFamily="50" charset="0"/>
            </a:endParaRPr>
          </a:p>
          <a:p>
            <a:pPr algn="ctr"/>
            <a:endParaRPr lang="en-GB" sz="3600" dirty="0">
              <a:latin typeface="Mont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8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F4E5C-5D4E-8EF0-2CDD-3344B716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F7D08-D904-76B6-982E-59B588DC0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D5907A-1E4D-928F-7A7C-3E5BEA0BB88C}"/>
              </a:ext>
            </a:extLst>
          </p:cNvPr>
          <p:cNvSpPr txBox="1"/>
          <p:nvPr/>
        </p:nvSpPr>
        <p:spPr>
          <a:xfrm>
            <a:off x="4305300" y="2400300"/>
            <a:ext cx="9677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Facts will appear on the screen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Decide if you think they are True or 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  <p:pic>
        <p:nvPicPr>
          <p:cNvPr id="5" name="Picture 4" descr="A black and white circle with a exclamation mark&#10;&#10;Description automatically generated">
            <a:extLst>
              <a:ext uri="{FF2B5EF4-FFF2-40B4-BE49-F238E27FC236}">
                <a16:creationId xmlns:a16="http://schemas.microsoft.com/office/drawing/2014/main" id="{DD1B1B46-331B-168A-3292-785822104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825756"/>
            <a:ext cx="2209800" cy="216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3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BEC89-9CF8-281A-3096-E6A17D905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C2C74-DB8B-69A9-BAB6-FEA619D3E3AB}"/>
              </a:ext>
            </a:extLst>
          </p:cNvPr>
          <p:cNvSpPr txBox="1"/>
          <p:nvPr/>
        </p:nvSpPr>
        <p:spPr>
          <a:xfrm>
            <a:off x="3162300" y="3850839"/>
            <a:ext cx="1196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30% of children aged 9-16 understand what misogyny means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5F893-F692-9779-FAFF-F5488EBD20F3}"/>
              </a:ext>
            </a:extLst>
          </p:cNvPr>
          <p:cNvSpPr txBox="1"/>
          <p:nvPr/>
        </p:nvSpPr>
        <p:spPr>
          <a:xfrm>
            <a:off x="5687187" y="171450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92D050"/>
                </a:solidFill>
                <a:latin typeface="Mont Bold" panose="020B0604020202020204" charset="0"/>
              </a:rPr>
              <a:t>True</a:t>
            </a:r>
            <a:r>
              <a:rPr lang="en-GB" sz="6000" dirty="0">
                <a:latin typeface="Mont Bold" panose="020B0604020202020204" charset="0"/>
              </a:rPr>
              <a:t> or </a:t>
            </a:r>
            <a:r>
              <a:rPr lang="en-GB" sz="6000" dirty="0">
                <a:solidFill>
                  <a:srgbClr val="FF0000"/>
                </a:solidFill>
                <a:latin typeface="Mont Bold" panose="020B0604020202020204" charset="0"/>
              </a:rPr>
              <a:t>False?</a:t>
            </a:r>
          </a:p>
        </p:txBody>
      </p:sp>
    </p:spTree>
    <p:extLst>
      <p:ext uri="{BB962C8B-B14F-4D97-AF65-F5344CB8AC3E}">
        <p14:creationId xmlns:p14="http://schemas.microsoft.com/office/powerpoint/2010/main" val="126691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1B0DC-A8AA-9738-1111-08A58C8C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ED03C-87CF-8735-D002-09DDCD23A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528EB-F345-3D8B-F806-B5065211C097}"/>
              </a:ext>
            </a:extLst>
          </p:cNvPr>
          <p:cNvSpPr txBox="1"/>
          <p:nvPr/>
        </p:nvSpPr>
        <p:spPr>
          <a:xfrm>
            <a:off x="3172587" y="3850839"/>
            <a:ext cx="1196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30% of children aged 9-16 understand what misogyny means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0B6CC-CF5E-28E9-981F-1D37714506C9}"/>
              </a:ext>
            </a:extLst>
          </p:cNvPr>
          <p:cNvSpPr txBox="1"/>
          <p:nvPr/>
        </p:nvSpPr>
        <p:spPr>
          <a:xfrm>
            <a:off x="4876800" y="6896100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 Bold" panose="020B0604020202020204" charset="0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4161894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59CDE-859E-3BF3-82B4-98902B776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92025-0BE4-0366-E456-D44AEAD03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32790-C02C-2E4C-2A32-DB3CF26853F3}"/>
              </a:ext>
            </a:extLst>
          </p:cNvPr>
          <p:cNvSpPr txBox="1"/>
          <p:nvPr/>
        </p:nvSpPr>
        <p:spPr>
          <a:xfrm>
            <a:off x="3172587" y="3850839"/>
            <a:ext cx="1196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>
                <a:solidFill>
                  <a:prstClr val="black"/>
                </a:solidFill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Only 16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% of children aged 9-16 understand what misogyny means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999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69505-E655-411C-993A-7BF4B97E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C2C74-DB8B-69A9-BAB6-FEA619D3E3AB}"/>
              </a:ext>
            </a:extLst>
          </p:cNvPr>
          <p:cNvSpPr txBox="1"/>
          <p:nvPr/>
        </p:nvSpPr>
        <p:spPr>
          <a:xfrm>
            <a:off x="3162300" y="3066008"/>
            <a:ext cx="1196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Online Misogyny describes  hateful comments, harassment, and threats made towards women and girls online.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1D991-34B8-17A0-3968-672F5E78F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782B4-36E6-1DF1-6CCA-2C371AE7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88073A-15F2-A6B9-41CB-3F51D7AE50FE}"/>
              </a:ext>
            </a:extLst>
          </p:cNvPr>
          <p:cNvSpPr txBox="1"/>
          <p:nvPr/>
        </p:nvSpPr>
        <p:spPr>
          <a:xfrm>
            <a:off x="3162300" y="3066008"/>
            <a:ext cx="1196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Online Misogyny describes  hateful comments, harassment, and threats made towards women and girls online.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D6A7C-7268-2B5A-E608-9BCAA5141292}"/>
              </a:ext>
            </a:extLst>
          </p:cNvPr>
          <p:cNvSpPr txBox="1"/>
          <p:nvPr/>
        </p:nvSpPr>
        <p:spPr>
          <a:xfrm>
            <a:off x="4686300" y="7044213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 Bold" panose="020B0604020202020204" charset="0"/>
                <a:ea typeface="+mn-ea"/>
                <a:cs typeface="+mn-cs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1512212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7D248-E094-BCB0-0E48-2C285070E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12739-BB34-074B-E0F1-BEE04782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BD6F5-5C62-2DD4-1D33-7C7C6DFBE157}"/>
              </a:ext>
            </a:extLst>
          </p:cNvPr>
          <p:cNvSpPr txBox="1"/>
          <p:nvPr/>
        </p:nvSpPr>
        <p:spPr>
          <a:xfrm>
            <a:off x="3162300" y="3850839"/>
            <a:ext cx="1196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Online misogyny </a:t>
            </a:r>
            <a:r>
              <a:rPr lang="en-GB" sz="5400" kern="100" dirty="0">
                <a:solidFill>
                  <a:prstClr val="black"/>
                </a:solidFill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only impacts women and girls when they go online</a:t>
            </a:r>
            <a:r>
              <a:rPr kumimoji="0" lang="en-GB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24101-8F34-48AD-DC9D-44565AB057F4}"/>
              </a:ext>
            </a:extLst>
          </p:cNvPr>
          <p:cNvSpPr txBox="1"/>
          <p:nvPr/>
        </p:nvSpPr>
        <p:spPr>
          <a:xfrm>
            <a:off x="5687187" y="163830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92D050"/>
                </a:solidFill>
                <a:latin typeface="Mont Bold" panose="020B0604020202020204" charset="0"/>
              </a:rPr>
              <a:t>True</a:t>
            </a:r>
            <a:r>
              <a:rPr lang="en-GB" sz="6000" dirty="0">
                <a:latin typeface="Mont Bold" panose="020B0604020202020204" charset="0"/>
              </a:rPr>
              <a:t> or </a:t>
            </a:r>
            <a:r>
              <a:rPr lang="en-GB" sz="6000" dirty="0">
                <a:solidFill>
                  <a:srgbClr val="FF0000"/>
                </a:solidFill>
                <a:latin typeface="Mont Bold" panose="020B0604020202020204" charset="0"/>
              </a:rPr>
              <a:t>False?</a:t>
            </a:r>
          </a:p>
        </p:txBody>
      </p:sp>
    </p:spTree>
    <p:extLst>
      <p:ext uri="{BB962C8B-B14F-4D97-AF65-F5344CB8AC3E}">
        <p14:creationId xmlns:p14="http://schemas.microsoft.com/office/powerpoint/2010/main" val="378450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30C80-2B2A-0206-3C4F-AA36DCF5D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6A9CD-A92B-393B-186C-5FD042BB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42547-2672-3652-C595-9AC5E0E85997}"/>
              </a:ext>
            </a:extLst>
          </p:cNvPr>
          <p:cNvSpPr txBox="1"/>
          <p:nvPr/>
        </p:nvSpPr>
        <p:spPr>
          <a:xfrm>
            <a:off x="3162300" y="3850839"/>
            <a:ext cx="1196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Online misogyny </a:t>
            </a:r>
            <a:r>
              <a:rPr lang="en-GB" sz="5400" kern="100" dirty="0">
                <a:solidFill>
                  <a:prstClr val="black"/>
                </a:solidFill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only impacts women and girls when they go online</a:t>
            </a:r>
            <a:r>
              <a:rPr kumimoji="0" lang="en-GB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29E21-5780-A321-0041-F66851534C50}"/>
              </a:ext>
            </a:extLst>
          </p:cNvPr>
          <p:cNvSpPr txBox="1"/>
          <p:nvPr/>
        </p:nvSpPr>
        <p:spPr>
          <a:xfrm>
            <a:off x="7200900" y="7141309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 Bold" panose="020B0604020202020204" charset="0"/>
                <a:ea typeface="+mn-ea"/>
                <a:cs typeface="+mn-cs"/>
              </a:rPr>
              <a:t>False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942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797C5-609B-13B9-266B-FD0929D03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63522-8D23-BE6F-5AA5-CA8B09F33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F74230-7FAB-D5A4-2DED-D1A469A529CE}"/>
              </a:ext>
            </a:extLst>
          </p:cNvPr>
          <p:cNvSpPr txBox="1"/>
          <p:nvPr/>
        </p:nvSpPr>
        <p:spPr>
          <a:xfrm>
            <a:off x="3162300" y="2552700"/>
            <a:ext cx="1196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After </a:t>
            </a:r>
            <a:r>
              <a:rPr lang="en-GB" sz="4800" dirty="0">
                <a:solidFill>
                  <a:prstClr val="black"/>
                </a:solidFill>
                <a:latin typeface="Mont" panose="020B0604020202020204" charset="0"/>
              </a:rPr>
              <a:t>experience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 online misogyny, women and girls report feeling: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Mont" panose="020B0604020202020204" charset="0"/>
              </a:rPr>
              <a:t>Stress and anxiety 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Unsafe </a:t>
            </a:r>
            <a:r>
              <a:rPr lang="en-GB" sz="4800" dirty="0">
                <a:solidFill>
                  <a:prstClr val="black"/>
                </a:solidFill>
                <a:latin typeface="Mont" panose="020B0604020202020204" charset="0"/>
              </a:rPr>
              <a:t>out in public 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Mont" panose="020B0604020202020204" charset="0"/>
              </a:rPr>
              <a:t>That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 they </a:t>
            </a:r>
            <a:r>
              <a:rPr lang="en-GB" sz="4800" dirty="0">
                <a:solidFill>
                  <a:prstClr val="black"/>
                </a:solidFill>
                <a:latin typeface="Mont" panose="020B0604020202020204" charset="0"/>
              </a:rPr>
              <a:t>can’t take part in their usual activities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50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19709C-B1E9-CA9A-8C21-CCB4F2B2CE11}"/>
              </a:ext>
            </a:extLst>
          </p:cNvPr>
          <p:cNvGrpSpPr/>
          <p:nvPr/>
        </p:nvGrpSpPr>
        <p:grpSpPr>
          <a:xfrm>
            <a:off x="-76200" y="8237"/>
            <a:ext cx="18440400" cy="10327777"/>
            <a:chOff x="-65631" y="-40777"/>
            <a:chExt cx="18439938" cy="103277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EF048E-D113-3A61-F566-F1CA19A94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993"/>
            <a:stretch/>
          </p:blipFill>
          <p:spPr>
            <a:xfrm>
              <a:off x="-65631" y="-40777"/>
              <a:ext cx="18439938" cy="103277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45B07C-3261-405E-EB42-005FD63F0993}"/>
                </a:ext>
              </a:extLst>
            </p:cNvPr>
            <p:cNvSpPr/>
            <p:nvPr/>
          </p:nvSpPr>
          <p:spPr>
            <a:xfrm>
              <a:off x="462979" y="361012"/>
              <a:ext cx="17362042" cy="952419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1B3B8174-6CFB-24C8-2771-54579850D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861" y="630346"/>
            <a:ext cx="8229600" cy="1143000"/>
          </a:xfrm>
        </p:spPr>
        <p:txBody>
          <a:bodyPr/>
          <a:lstStyle/>
          <a:p>
            <a:r>
              <a:rPr lang="en-US" dirty="0">
                <a:latin typeface="Mont Bold" panose="020B0604020202020204" charset="0"/>
              </a:rPr>
              <a:t>Today</a:t>
            </a:r>
            <a:endParaRPr lang="en-GB" dirty="0">
              <a:latin typeface="Mont Bold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01923D-61B5-6F7C-F22B-CAA956071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190017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AF0D0-47BE-DFA9-4A8B-19AE26D08241}"/>
              </a:ext>
            </a:extLst>
          </p:cNvPr>
          <p:cNvSpPr txBox="1"/>
          <p:nvPr/>
        </p:nvSpPr>
        <p:spPr>
          <a:xfrm>
            <a:off x="3200400" y="2462206"/>
            <a:ext cx="11887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Mont" panose="00000700000000000000" pitchFamily="50" charset="0"/>
              </a:rPr>
              <a:t>Recap</a:t>
            </a:r>
          </a:p>
          <a:p>
            <a:pPr algn="ctr"/>
            <a:endParaRPr lang="en-GB" sz="3600" dirty="0">
              <a:latin typeface="Mont" panose="00000700000000000000" pitchFamily="50" charset="0"/>
            </a:endParaRPr>
          </a:p>
          <a:p>
            <a:pPr algn="ctr"/>
            <a:r>
              <a:rPr lang="en-GB" sz="3600" dirty="0">
                <a:latin typeface="Mont" panose="00000700000000000000" pitchFamily="50" charset="0"/>
              </a:rPr>
              <a:t>Understanding Misogyny </a:t>
            </a:r>
          </a:p>
          <a:p>
            <a:pPr algn="ctr"/>
            <a:endParaRPr lang="en-GB" sz="3600" dirty="0">
              <a:latin typeface="Mont" panose="00000700000000000000" pitchFamily="50" charset="0"/>
            </a:endParaRPr>
          </a:p>
          <a:p>
            <a:pPr algn="ctr"/>
            <a:r>
              <a:rPr lang="en-GB" sz="3600" dirty="0">
                <a:latin typeface="Mont" panose="00000700000000000000" pitchFamily="50" charset="0"/>
              </a:rPr>
              <a:t>True or </a:t>
            </a:r>
            <a:r>
              <a:rPr lang="en-GB" sz="3600">
                <a:latin typeface="Mont" panose="00000700000000000000" pitchFamily="50" charset="0"/>
              </a:rPr>
              <a:t>False Quiz</a:t>
            </a:r>
          </a:p>
          <a:p>
            <a:pPr algn="ctr"/>
            <a:endParaRPr lang="en-GB" sz="3600" dirty="0">
              <a:latin typeface="Mont" panose="00000700000000000000" pitchFamily="50" charset="0"/>
            </a:endParaRPr>
          </a:p>
          <a:p>
            <a:pPr algn="ctr"/>
            <a:r>
              <a:rPr lang="en-GB" sz="3600" dirty="0">
                <a:latin typeface="Mont" panose="00000700000000000000" pitchFamily="50" charset="0"/>
              </a:rPr>
              <a:t>Being a Supportive Friend</a:t>
            </a:r>
          </a:p>
          <a:p>
            <a:pPr algn="ctr"/>
            <a:endParaRPr lang="en-GB" sz="3600" dirty="0">
              <a:latin typeface="Mont" panose="00000700000000000000" pitchFamily="50" charset="0"/>
            </a:endParaRPr>
          </a:p>
          <a:p>
            <a:pPr algn="ctr"/>
            <a:r>
              <a:rPr lang="en-GB" sz="3600" dirty="0">
                <a:latin typeface="Mont" panose="00000700000000000000" pitchFamily="50" charset="0"/>
              </a:rPr>
              <a:t>What’s an Active Bystander? </a:t>
            </a:r>
          </a:p>
          <a:p>
            <a:endParaRPr lang="en-GB" dirty="0"/>
          </a:p>
          <a:p>
            <a:r>
              <a:rPr lang="en-GB" dirty="0"/>
              <a:t> </a:t>
            </a:r>
          </a:p>
          <a:p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049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F585E-F691-4D98-0565-F448F9E0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AB042-9892-15DD-F789-E6307F9C98F0}"/>
              </a:ext>
            </a:extLst>
          </p:cNvPr>
          <p:cNvSpPr txBox="1"/>
          <p:nvPr/>
        </p:nvSpPr>
        <p:spPr>
          <a:xfrm>
            <a:off x="4048887" y="3238500"/>
            <a:ext cx="10210800" cy="429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25% of parents  think it is important for children to learn about the impact of online misogyny.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A63F7-1598-F164-3AD7-BE9A0D205764}"/>
              </a:ext>
            </a:extLst>
          </p:cNvPr>
          <p:cNvSpPr txBox="1"/>
          <p:nvPr/>
        </p:nvSpPr>
        <p:spPr>
          <a:xfrm>
            <a:off x="5687187" y="163830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92D050"/>
                </a:solidFill>
                <a:latin typeface="Mont Bold" panose="020B0604020202020204" charset="0"/>
              </a:rPr>
              <a:t>True</a:t>
            </a:r>
            <a:r>
              <a:rPr lang="en-GB" sz="6000" dirty="0">
                <a:latin typeface="Mont Bold" panose="020B0604020202020204" charset="0"/>
              </a:rPr>
              <a:t> or </a:t>
            </a:r>
            <a:r>
              <a:rPr lang="en-GB" sz="6000" dirty="0">
                <a:solidFill>
                  <a:srgbClr val="FF0000"/>
                </a:solidFill>
                <a:latin typeface="Mont Bold" panose="020B0604020202020204" charset="0"/>
              </a:rPr>
              <a:t>False?</a:t>
            </a:r>
          </a:p>
        </p:txBody>
      </p:sp>
    </p:spTree>
    <p:extLst>
      <p:ext uri="{BB962C8B-B14F-4D97-AF65-F5344CB8AC3E}">
        <p14:creationId xmlns:p14="http://schemas.microsoft.com/office/powerpoint/2010/main" val="521733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C57FD-19E3-2498-0E98-B7953E62D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589A2-ABCB-1DDE-E86E-5C5813860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B7A57-56F9-18F2-8FFA-35853BFE9CE6}"/>
              </a:ext>
            </a:extLst>
          </p:cNvPr>
          <p:cNvSpPr txBox="1"/>
          <p:nvPr/>
        </p:nvSpPr>
        <p:spPr>
          <a:xfrm>
            <a:off x="4953000" y="2266751"/>
            <a:ext cx="8382000" cy="525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25% of parents  think it is important for children to learn about the impact of online misogyny.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7CA23-1675-B2C7-F82E-CC14A6AF99B9}"/>
              </a:ext>
            </a:extLst>
          </p:cNvPr>
          <p:cNvSpPr txBox="1"/>
          <p:nvPr/>
        </p:nvSpPr>
        <p:spPr>
          <a:xfrm>
            <a:off x="5372100" y="75057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 Bold" panose="020B0604020202020204" charset="0"/>
                <a:ea typeface="+mn-ea"/>
                <a:cs typeface="+mn-cs"/>
              </a:rPr>
              <a:t>False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910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11638-822A-6B68-2ED1-5B2EE74A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FA5B6-4101-1252-D46A-CC42B3657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A1AA3-0ED8-E093-CBEF-1300A30E1B36}"/>
              </a:ext>
            </a:extLst>
          </p:cNvPr>
          <p:cNvSpPr txBox="1"/>
          <p:nvPr/>
        </p:nvSpPr>
        <p:spPr>
          <a:xfrm>
            <a:off x="4953000" y="2266751"/>
            <a:ext cx="8382000" cy="525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5400" kern="100" dirty="0">
                <a:solidFill>
                  <a:prstClr val="black"/>
                </a:solidFill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75</a:t>
            </a:r>
            <a:r>
              <a:rPr kumimoji="0" lang="en-GB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% of parents  think it is important for children to learn about the impact of online misogyny.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966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ACE9E-D5FB-845B-380A-AAA65B0BD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909C8A-8D6C-5552-E637-1024458C3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9F14A1-1CE8-05C0-D455-CA1AA88AE7BC}"/>
              </a:ext>
            </a:extLst>
          </p:cNvPr>
          <p:cNvSpPr>
            <a:spLocks/>
          </p:cNvSpPr>
          <p:nvPr/>
        </p:nvSpPr>
        <p:spPr>
          <a:xfrm>
            <a:off x="462979" y="401790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7F960F-B5D9-30C6-A9AD-08882B96C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954F9-6DF5-8B74-4CA7-8C7A470C47A6}"/>
              </a:ext>
            </a:extLst>
          </p:cNvPr>
          <p:cNvSpPr txBox="1"/>
          <p:nvPr/>
        </p:nvSpPr>
        <p:spPr>
          <a:xfrm>
            <a:off x="1610538" y="2086711"/>
            <a:ext cx="1508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A7DEB3-556E-D419-D12F-F46BD381A132}"/>
              </a:ext>
            </a:extLst>
          </p:cNvPr>
          <p:cNvSpPr txBox="1"/>
          <p:nvPr/>
        </p:nvSpPr>
        <p:spPr>
          <a:xfrm>
            <a:off x="3045082" y="1409700"/>
            <a:ext cx="12197836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solidFill>
                  <a:prstClr val="black"/>
                </a:solidFill>
                <a:latin typeface="Mont" panose="00000700000000000000" pitchFamily="50" charset="0"/>
              </a:rPr>
              <a:t>Some ways we might see misogyny online are…</a:t>
            </a:r>
          </a:p>
        </p:txBody>
      </p:sp>
      <p:pic>
        <p:nvPicPr>
          <p:cNvPr id="20" name="Graphic 19" descr="Chat bubble outline" hidden="1">
            <a:extLst>
              <a:ext uri="{FF2B5EF4-FFF2-40B4-BE49-F238E27FC236}">
                <a16:creationId xmlns:a16="http://schemas.microsoft.com/office/drawing/2014/main" id="{382F9C62-7710-C119-C1DD-B7425213C2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487397" y="4019787"/>
            <a:ext cx="1123713" cy="1123713"/>
          </a:xfrm>
          <a:prstGeom prst="rect">
            <a:avLst/>
          </a:prstGeom>
        </p:spPr>
      </p:pic>
      <p:pic>
        <p:nvPicPr>
          <p:cNvPr id="5" name="Picture 4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CF0167CC-C494-8AB7-6109-D012D1C9B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9" y="3794723"/>
            <a:ext cx="4645471" cy="5806839"/>
          </a:xfrm>
          <a:prstGeom prst="rect">
            <a:avLst/>
          </a:prstGeom>
        </p:spPr>
      </p:pic>
      <p:pic>
        <p:nvPicPr>
          <p:cNvPr id="8" name="Picture 7" descr="A black and white drawing of a website&#10;&#10;AI-generated content may be incorrect.">
            <a:extLst>
              <a:ext uri="{FF2B5EF4-FFF2-40B4-BE49-F238E27FC236}">
                <a16:creationId xmlns:a16="http://schemas.microsoft.com/office/drawing/2014/main" id="{F5875C19-9EB5-83CE-4410-29442226F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 b="8572"/>
          <a:stretch>
            <a:fillRect/>
          </a:stretch>
        </p:blipFill>
        <p:spPr>
          <a:xfrm>
            <a:off x="6507229" y="4001458"/>
            <a:ext cx="5213366" cy="5331251"/>
          </a:xfrm>
          <a:prstGeom prst="rect">
            <a:avLst/>
          </a:prstGeom>
        </p:spPr>
      </p:pic>
      <p:pic>
        <p:nvPicPr>
          <p:cNvPr id="10" name="Picture 9" descr="A black and white illustration of a web page&#10;&#10;AI-generated content may be incorrect.">
            <a:extLst>
              <a:ext uri="{FF2B5EF4-FFF2-40B4-BE49-F238E27FC236}">
                <a16:creationId xmlns:a16="http://schemas.microsoft.com/office/drawing/2014/main" id="{F4845A71-E4A9-DEEA-DDE5-ACEBF8E1E6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623" y="4034417"/>
            <a:ext cx="41148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F0F85D-A9F4-D6C8-8180-A486D22CB56D}"/>
              </a:ext>
            </a:extLst>
          </p:cNvPr>
          <p:cNvSpPr txBox="1"/>
          <p:nvPr/>
        </p:nvSpPr>
        <p:spPr>
          <a:xfrm>
            <a:off x="1343531" y="3917797"/>
            <a:ext cx="326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Mont Bold" panose="020B0604020202020204" charset="0"/>
              </a:rPr>
              <a:t>Pictures/Memes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37E63C-C5EA-86AB-D771-28BF8A008EA9}"/>
              </a:ext>
            </a:extLst>
          </p:cNvPr>
          <p:cNvSpPr txBox="1"/>
          <p:nvPr/>
        </p:nvSpPr>
        <p:spPr>
          <a:xfrm>
            <a:off x="7355407" y="3803176"/>
            <a:ext cx="326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Mont Bold" panose="020B0604020202020204" charset="0"/>
              </a:rPr>
              <a:t>Videos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37DDA-2738-F6A0-BF00-80FE7CE6ED71}"/>
              </a:ext>
            </a:extLst>
          </p:cNvPr>
          <p:cNvSpPr txBox="1"/>
          <p:nvPr/>
        </p:nvSpPr>
        <p:spPr>
          <a:xfrm>
            <a:off x="13154695" y="2971543"/>
            <a:ext cx="326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Mont Bold" panose="020B0604020202020204" charset="0"/>
              </a:rPr>
              <a:t>Comment Sections/ Chats/ Direct Messages</a:t>
            </a:r>
          </a:p>
        </p:txBody>
      </p:sp>
    </p:spTree>
    <p:extLst>
      <p:ext uri="{BB962C8B-B14F-4D97-AF65-F5344CB8AC3E}">
        <p14:creationId xmlns:p14="http://schemas.microsoft.com/office/powerpoint/2010/main" val="2429355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0A47B-B840-D0EC-84F8-AF5DE7D4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DA8065-2A66-5C43-02C2-95CDB462D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F87959-12D5-B086-99B3-A2D582BC5F60}"/>
              </a:ext>
            </a:extLst>
          </p:cNvPr>
          <p:cNvSpPr>
            <a:spLocks/>
          </p:cNvSpPr>
          <p:nvPr/>
        </p:nvSpPr>
        <p:spPr>
          <a:xfrm>
            <a:off x="462979" y="401790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4D7DAB-E7FD-FA32-AC02-08C268A6FF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061FA8-A209-8D2C-8B88-9AE3B583F6EF}"/>
              </a:ext>
            </a:extLst>
          </p:cNvPr>
          <p:cNvSpPr txBox="1"/>
          <p:nvPr/>
        </p:nvSpPr>
        <p:spPr>
          <a:xfrm>
            <a:off x="1610538" y="2086711"/>
            <a:ext cx="1508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F833A-6955-C177-0905-65AC4F70BC26}"/>
              </a:ext>
            </a:extLst>
          </p:cNvPr>
          <p:cNvSpPr txBox="1"/>
          <p:nvPr/>
        </p:nvSpPr>
        <p:spPr>
          <a:xfrm>
            <a:off x="2438400" y="2050346"/>
            <a:ext cx="13411200" cy="618630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Online misogyny is a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20B0604020202020204" charset="0"/>
              </a:rPr>
              <a:t>common experience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fo</a:t>
            </a:r>
            <a:r>
              <a:rPr lang="en-GB" sz="4400" dirty="0">
                <a:solidFill>
                  <a:prstClr val="black"/>
                </a:solidFill>
                <a:latin typeface="Mont" panose="00000700000000000000" pitchFamily="50" charset="0"/>
              </a:rPr>
              <a:t>r many women and girls.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dirty="0">
              <a:solidFill>
                <a:prstClr val="black"/>
              </a:solidFill>
              <a:latin typeface="Mont" panose="000007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dirty="0">
              <a:solidFill>
                <a:prstClr val="black"/>
              </a:solidFill>
              <a:latin typeface="Mont" panose="000007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dirty="0">
              <a:solidFill>
                <a:prstClr val="black"/>
              </a:solidFill>
              <a:latin typeface="Mont" panose="000007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prstClr val="black"/>
                </a:solidFill>
                <a:latin typeface="Mont" panose="00000700000000000000" pitchFamily="50" charset="0"/>
              </a:rPr>
              <a:t>Watch the following video where we’ll see Kaylee’s experience of misogyny online.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dirty="0">
              <a:solidFill>
                <a:prstClr val="black"/>
              </a:solidFill>
              <a:latin typeface="Mont" panose="000007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dirty="0">
              <a:solidFill>
                <a:prstClr val="black"/>
              </a:solidFill>
              <a:latin typeface="Mont" panose="00000700000000000000" pitchFamily="50" charset="0"/>
            </a:endParaRPr>
          </a:p>
        </p:txBody>
      </p:sp>
      <p:pic>
        <p:nvPicPr>
          <p:cNvPr id="20" name="Graphic 19" descr="Chat bubble outline" hidden="1">
            <a:extLst>
              <a:ext uri="{FF2B5EF4-FFF2-40B4-BE49-F238E27FC236}">
                <a16:creationId xmlns:a16="http://schemas.microsoft.com/office/drawing/2014/main" id="{92EFED49-3734-414F-F7A1-FC59325709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487397" y="4019787"/>
            <a:ext cx="1123713" cy="11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15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F5C245-E888-B9A5-73C8-930E6E99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61202-ABA0-DA0D-C738-0FDA94A0D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974" y="12700"/>
            <a:ext cx="18308574" cy="10299700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76E7AC62-A7AE-5D41-9F17-55C45882797C}"/>
              </a:ext>
            </a:extLst>
          </p:cNvPr>
          <p:cNvGrpSpPr/>
          <p:nvPr/>
        </p:nvGrpSpPr>
        <p:grpSpPr>
          <a:xfrm>
            <a:off x="14859000" y="8496300"/>
            <a:ext cx="2904776" cy="1162076"/>
            <a:chOff x="263413" y="47201"/>
            <a:chExt cx="4441225" cy="2353785"/>
          </a:xfrm>
        </p:grpSpPr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8748A727-76DA-300C-1B82-650D72F946D6}"/>
                </a:ext>
              </a:extLst>
            </p:cNvPr>
            <p:cNvSpPr txBox="1"/>
            <p:nvPr/>
          </p:nvSpPr>
          <p:spPr>
            <a:xfrm>
              <a:off x="1448116" y="329606"/>
              <a:ext cx="3256522" cy="1595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5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 Bold"/>
                  <a:ea typeface="+mn-ea"/>
                  <a:cs typeface="+mn-cs"/>
                </a:rPr>
                <a:t>Steps</a:t>
              </a:r>
              <a:endParaRPr kumimoji="0" lang="en-US" sz="60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 Bold"/>
                <a:ea typeface="+mn-ea"/>
                <a:cs typeface="+mn-cs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806DB813-BFF6-091C-7C93-CDABA258F0DA}"/>
                </a:ext>
              </a:extLst>
            </p:cNvPr>
            <p:cNvSpPr/>
            <p:nvPr/>
          </p:nvSpPr>
          <p:spPr>
            <a:xfrm rot="1510751">
              <a:off x="263413" y="921008"/>
              <a:ext cx="1082234" cy="1479978"/>
            </a:xfrm>
            <a:custGeom>
              <a:avLst/>
              <a:gdLst/>
              <a:ahLst/>
              <a:cxnLst/>
              <a:rect l="l" t="t" r="r" b="b"/>
              <a:pathLst>
                <a:path w="1082234" h="1479978">
                  <a:moveTo>
                    <a:pt x="0" y="0"/>
                  </a:moveTo>
                  <a:lnTo>
                    <a:pt x="1082234" y="0"/>
                  </a:lnTo>
                  <a:lnTo>
                    <a:pt x="1082234" y="1479978"/>
                  </a:lnTo>
                  <a:lnTo>
                    <a:pt x="0" y="1479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10125B3F-36E1-737C-1DB4-938989F21414}"/>
                </a:ext>
              </a:extLst>
            </p:cNvPr>
            <p:cNvSpPr/>
            <p:nvPr/>
          </p:nvSpPr>
          <p:spPr>
            <a:xfrm rot="1510751">
              <a:off x="811990" y="47201"/>
              <a:ext cx="499851" cy="1244599"/>
            </a:xfrm>
            <a:custGeom>
              <a:avLst/>
              <a:gdLst/>
              <a:ahLst/>
              <a:cxnLst/>
              <a:rect l="l" t="t" r="r" b="b"/>
              <a:pathLst>
                <a:path w="499851" h="1244599">
                  <a:moveTo>
                    <a:pt x="0" y="0"/>
                  </a:moveTo>
                  <a:lnTo>
                    <a:pt x="499852" y="0"/>
                  </a:lnTo>
                  <a:lnTo>
                    <a:pt x="499852" y="1244599"/>
                  </a:lnTo>
                  <a:lnTo>
                    <a:pt x="0" y="1244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8911" r="-11651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Secondary week 2- Final">
            <a:hlinkClick r:id="" action="ppaction://media"/>
            <a:extLst>
              <a:ext uri="{FF2B5EF4-FFF2-40B4-BE49-F238E27FC236}">
                <a16:creationId xmlns:a16="http://schemas.microsoft.com/office/drawing/2014/main" id="{CADAF06F-C5C2-ED4C-815F-4C0CC1E8E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85727"/>
            <a:ext cx="17906999" cy="100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BDB6-2CFE-C290-4241-A1BBB2523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B1192-D2CC-3F04-0CC1-6042E4FA6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BB3217-C19F-9848-7EC8-9ACF6BAF70B9}"/>
              </a:ext>
            </a:extLst>
          </p:cNvPr>
          <p:cNvSpPr>
            <a:spLocks/>
          </p:cNvSpPr>
          <p:nvPr/>
        </p:nvSpPr>
        <p:spPr>
          <a:xfrm>
            <a:off x="462979" y="401790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F9DC117-3BC4-6A92-0A62-5CDC2C0EE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CE60B2-AA7E-51B5-9B1D-AC173B83CCE3}"/>
              </a:ext>
            </a:extLst>
          </p:cNvPr>
          <p:cNvSpPr txBox="1"/>
          <p:nvPr/>
        </p:nvSpPr>
        <p:spPr>
          <a:xfrm>
            <a:off x="1610538" y="2086711"/>
            <a:ext cx="1508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phic 19" descr="Chat bubble outline" hidden="1">
            <a:extLst>
              <a:ext uri="{FF2B5EF4-FFF2-40B4-BE49-F238E27FC236}">
                <a16:creationId xmlns:a16="http://schemas.microsoft.com/office/drawing/2014/main" id="{B96A5486-3516-22E0-79F4-115CD6ADFE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487397" y="4019787"/>
            <a:ext cx="1123713" cy="1123713"/>
          </a:xfrm>
          <a:prstGeom prst="rect">
            <a:avLst/>
          </a:prstGeom>
        </p:spPr>
      </p:pic>
      <p:pic>
        <p:nvPicPr>
          <p:cNvPr id="5" name="Picture 4" descr="A cartoon of a person wearing headphones&#10;&#10;AI-generated content may be incorrect.">
            <a:extLst>
              <a:ext uri="{FF2B5EF4-FFF2-40B4-BE49-F238E27FC236}">
                <a16:creationId xmlns:a16="http://schemas.microsoft.com/office/drawing/2014/main" id="{400B5FE9-C769-364F-5DFF-F37BAB699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43" y="1068473"/>
            <a:ext cx="8109275" cy="8109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61707-C626-13A3-CE0E-83ECDDF010F1}"/>
              </a:ext>
            </a:extLst>
          </p:cNvPr>
          <p:cNvSpPr txBox="1"/>
          <p:nvPr/>
        </p:nvSpPr>
        <p:spPr>
          <a:xfrm>
            <a:off x="5228508" y="1997219"/>
            <a:ext cx="83366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Mont Bold" panose="020B0604020202020204" charset="0"/>
              </a:rPr>
              <a:t>Discuss the questions on your sheet. </a:t>
            </a:r>
          </a:p>
          <a:p>
            <a:endParaRPr lang="en-GB" sz="4400" dirty="0">
              <a:latin typeface="Mont Bold" panose="020B0604020202020204" charset="0"/>
            </a:endParaRPr>
          </a:p>
          <a:p>
            <a:endParaRPr lang="en-GB" sz="4400" dirty="0">
              <a:latin typeface="Mont Bold" panose="020B0604020202020204" charset="0"/>
            </a:endParaRPr>
          </a:p>
          <a:p>
            <a:r>
              <a:rPr lang="en-GB" sz="4400" dirty="0">
                <a:latin typeface="Mont Bold" panose="020B0604020202020204" charset="0"/>
              </a:rPr>
              <a:t>How can Greg be a good friend to Kaylee and support her?</a:t>
            </a:r>
          </a:p>
        </p:txBody>
      </p:sp>
      <p:pic>
        <p:nvPicPr>
          <p:cNvPr id="8" name="Picture 7" descr="A cartoon of a person with his hands up&#10;&#10;AI-generated content may be incorrect.">
            <a:extLst>
              <a:ext uri="{FF2B5EF4-FFF2-40B4-BE49-F238E27FC236}">
                <a16:creationId xmlns:a16="http://schemas.microsoft.com/office/drawing/2014/main" id="{A0E119F2-7C82-130C-B0EE-71362F896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102" y="1651281"/>
            <a:ext cx="7025215" cy="70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30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98352-0892-31BE-1B9E-450A051C8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D9F12E-F79F-A20A-7205-4FD86CC6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02B821-55EF-CE3B-D889-0D090A6FE65A}"/>
              </a:ext>
            </a:extLst>
          </p:cNvPr>
          <p:cNvSpPr>
            <a:spLocks/>
          </p:cNvSpPr>
          <p:nvPr/>
        </p:nvSpPr>
        <p:spPr>
          <a:xfrm>
            <a:off x="462979" y="401790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301E04-ECE2-48CC-8FF9-DC9421A3C1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278AC-F958-772E-EC35-091D01A1DE1B}"/>
              </a:ext>
            </a:extLst>
          </p:cNvPr>
          <p:cNvSpPr txBox="1"/>
          <p:nvPr/>
        </p:nvSpPr>
        <p:spPr>
          <a:xfrm>
            <a:off x="1610538" y="2086711"/>
            <a:ext cx="1508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phic 19" descr="Chat bubble outline" hidden="1">
            <a:extLst>
              <a:ext uri="{FF2B5EF4-FFF2-40B4-BE49-F238E27FC236}">
                <a16:creationId xmlns:a16="http://schemas.microsoft.com/office/drawing/2014/main" id="{500A1E55-C44B-B291-76A2-99119D93E8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487397" y="4019787"/>
            <a:ext cx="1123713" cy="1123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F85B0-378F-A1E0-2D1B-71E951080C47}"/>
              </a:ext>
            </a:extLst>
          </p:cNvPr>
          <p:cNvSpPr txBox="1"/>
          <p:nvPr/>
        </p:nvSpPr>
        <p:spPr>
          <a:xfrm>
            <a:off x="2743200" y="3514163"/>
            <a:ext cx="6659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Mont" panose="00000700000000000000" pitchFamily="50" charset="0"/>
              </a:rPr>
              <a:t>When we see or hear someone being affected by online </a:t>
            </a:r>
            <a:r>
              <a:rPr lang="en-GB" sz="4400" dirty="0">
                <a:latin typeface="Mont Bold" panose="020B0604020202020204" charset="0"/>
              </a:rPr>
              <a:t>misogyny</a:t>
            </a:r>
            <a:r>
              <a:rPr lang="en-GB" sz="4400" dirty="0">
                <a:latin typeface="Mont" panose="00000700000000000000" pitchFamily="50" charset="0"/>
              </a:rPr>
              <a:t>, we can be </a:t>
            </a:r>
            <a:r>
              <a:rPr lang="en-GB" sz="4400" dirty="0">
                <a:latin typeface="Mont Bold" panose="020B0604020202020204" charset="0"/>
              </a:rPr>
              <a:t>active and support them. </a:t>
            </a:r>
          </a:p>
        </p:txBody>
      </p:sp>
      <p:pic>
        <p:nvPicPr>
          <p:cNvPr id="8" name="Picture 7" descr="A cartoon of a person with his hands up&#10;&#10;AI-generated content may be incorrect.">
            <a:extLst>
              <a:ext uri="{FF2B5EF4-FFF2-40B4-BE49-F238E27FC236}">
                <a16:creationId xmlns:a16="http://schemas.microsoft.com/office/drawing/2014/main" id="{D9D8F6A5-09AE-C0D7-8BA8-D0D82CCFA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737" y="1562100"/>
            <a:ext cx="7733657" cy="77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90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5913F-44AB-9406-1801-81E4419D9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CCEFB-0C81-9763-7D54-78CEF8FBC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783EB8-76FC-870D-9A5B-ECEE346CCEF7}"/>
              </a:ext>
            </a:extLst>
          </p:cNvPr>
          <p:cNvSpPr>
            <a:spLocks/>
          </p:cNvSpPr>
          <p:nvPr/>
        </p:nvSpPr>
        <p:spPr>
          <a:xfrm>
            <a:off x="462979" y="401790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D7205B-1F0E-826A-0CEF-574CF63A7C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154CD-B3B9-50B5-71A6-A9578866BF0A}"/>
              </a:ext>
            </a:extLst>
          </p:cNvPr>
          <p:cNvSpPr txBox="1"/>
          <p:nvPr/>
        </p:nvSpPr>
        <p:spPr>
          <a:xfrm>
            <a:off x="1610538" y="2086711"/>
            <a:ext cx="1508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20B060402020202020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phic 19" descr="Chat bubble outline" hidden="1">
            <a:extLst>
              <a:ext uri="{FF2B5EF4-FFF2-40B4-BE49-F238E27FC236}">
                <a16:creationId xmlns:a16="http://schemas.microsoft.com/office/drawing/2014/main" id="{E806C473-37AB-EA2C-0E2A-5052189F8D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487397" y="4019787"/>
            <a:ext cx="1123713" cy="1123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C6E1DE-CEF4-8878-1CF7-1EB4ABCD3389}"/>
              </a:ext>
            </a:extLst>
          </p:cNvPr>
          <p:cNvSpPr txBox="1"/>
          <p:nvPr/>
        </p:nvSpPr>
        <p:spPr>
          <a:xfrm>
            <a:off x="1461451" y="1014294"/>
            <a:ext cx="665988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Mont Bold" panose="020B0604020202020204" charset="0"/>
              </a:rPr>
              <a:t>Being an active bystander means: </a:t>
            </a:r>
          </a:p>
          <a:p>
            <a:pPr algn="ctr"/>
            <a:endParaRPr lang="en-GB" sz="4400" dirty="0">
              <a:latin typeface="Mont Bold" panose="020B0604020202020204" charset="0"/>
            </a:endParaRPr>
          </a:p>
          <a:p>
            <a:pPr algn="ctr"/>
            <a:r>
              <a:rPr lang="en-GB" sz="4400" dirty="0">
                <a:latin typeface="Mont" panose="00000700000000000000" pitchFamily="50" charset="0"/>
              </a:rPr>
              <a:t>Supporting the person affected by misogyny. </a:t>
            </a:r>
          </a:p>
          <a:p>
            <a:pPr algn="ctr"/>
            <a:endParaRPr lang="en-GB" sz="4400" dirty="0">
              <a:latin typeface="Mont" panose="00000700000000000000" pitchFamily="50" charset="0"/>
            </a:endParaRPr>
          </a:p>
          <a:p>
            <a:pPr algn="ctr"/>
            <a:r>
              <a:rPr lang="en-GB" sz="4400" dirty="0">
                <a:latin typeface="Mont" panose="00000700000000000000" pitchFamily="50" charset="0"/>
              </a:rPr>
              <a:t>Knowing who to ask for help.</a:t>
            </a:r>
          </a:p>
          <a:p>
            <a:pPr algn="ctr"/>
            <a:endParaRPr lang="en-GB" sz="4400" dirty="0">
              <a:latin typeface="Mont" panose="00000700000000000000" pitchFamily="50" charset="0"/>
            </a:endParaRPr>
          </a:p>
          <a:p>
            <a:pPr algn="ctr"/>
            <a:r>
              <a:rPr lang="en-GB" sz="4400" dirty="0">
                <a:latin typeface="Mont" panose="00000700000000000000" pitchFamily="50" charset="0"/>
              </a:rPr>
              <a:t>Calling out harmful behaviours if we’re safe to do so.</a:t>
            </a:r>
          </a:p>
        </p:txBody>
      </p:sp>
      <p:pic>
        <p:nvPicPr>
          <p:cNvPr id="8" name="Picture 7" descr="A cartoon of a person with his hands up&#10;&#10;AI-generated content may be incorrect.">
            <a:extLst>
              <a:ext uri="{FF2B5EF4-FFF2-40B4-BE49-F238E27FC236}">
                <a16:creationId xmlns:a16="http://schemas.microsoft.com/office/drawing/2014/main" id="{F8D7A5BC-A64A-3F7D-28A9-866F94C31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737" y="1562100"/>
            <a:ext cx="7733657" cy="773365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CCC72FA-E099-D971-04CF-D3BF770057B2}"/>
              </a:ext>
            </a:extLst>
          </p:cNvPr>
          <p:cNvSpPr/>
          <p:nvPr/>
        </p:nvSpPr>
        <p:spPr>
          <a:xfrm>
            <a:off x="7995384" y="654677"/>
            <a:ext cx="5257800" cy="3171471"/>
          </a:xfrm>
          <a:prstGeom prst="wedgeEllipseCallout">
            <a:avLst>
              <a:gd name="adj1" fmla="val 64094"/>
              <a:gd name="adj2" fmla="val 374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" panose="00000700000000000000" pitchFamily="50" charset="0"/>
              </a:rPr>
              <a:t>How can I be an active bystander?</a:t>
            </a:r>
          </a:p>
        </p:txBody>
      </p:sp>
    </p:spTree>
    <p:extLst>
      <p:ext uri="{BB962C8B-B14F-4D97-AF65-F5344CB8AC3E}">
        <p14:creationId xmlns:p14="http://schemas.microsoft.com/office/powerpoint/2010/main" val="18046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20EFA-AC0D-1CA1-3CCE-1FEF3D35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BCEC880-144D-D5EC-3FA9-C3080F7ACA3E}"/>
              </a:ext>
            </a:extLst>
          </p:cNvPr>
          <p:cNvGrpSpPr/>
          <p:nvPr/>
        </p:nvGrpSpPr>
        <p:grpSpPr>
          <a:xfrm>
            <a:off x="0" y="-124590"/>
            <a:ext cx="18439938" cy="10327777"/>
            <a:chOff x="-65631" y="-40777"/>
            <a:chExt cx="18439938" cy="1032777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E0004B-B0E7-5687-F101-0BF6E8F6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993"/>
            <a:stretch/>
          </p:blipFill>
          <p:spPr>
            <a:xfrm>
              <a:off x="-65631" y="-40777"/>
              <a:ext cx="18439938" cy="1032777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BB3A68-0E79-96EC-A820-6738BADB3D0B}"/>
                </a:ext>
              </a:extLst>
            </p:cNvPr>
            <p:cNvSpPr/>
            <p:nvPr/>
          </p:nvSpPr>
          <p:spPr>
            <a:xfrm>
              <a:off x="462979" y="361012"/>
              <a:ext cx="17362042" cy="952419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55574A-E02C-FD8D-85CE-58341757A1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F5E6C6-EA8D-2879-8748-DE0DD3EB25B8}"/>
              </a:ext>
            </a:extLst>
          </p:cNvPr>
          <p:cNvSpPr txBox="1"/>
          <p:nvPr/>
        </p:nvSpPr>
        <p:spPr>
          <a:xfrm>
            <a:off x="1676400" y="1333500"/>
            <a:ext cx="13868400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Creative Commons Attribution-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NonCommercial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NoDerivatives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4.0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license requires that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reusers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give credit to the creator (GBV Education Team, Salford Foundation) It allows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reusers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copy and distribute the material in any medium or format in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unadapted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form and for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noncommercial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purposes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Credit must be given to the creator (GBV Education Team, Salford Foundation)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noncommercial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use of this work is permitted. 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Noncommercial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means not primarily intended for or directed towards commercial advantage or monetary compensation.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derivatives or adaptations of this work are permitted.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See the License Deed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61EE3-D1DA-32C9-9637-93F00A6B60AC}"/>
              </a:ext>
            </a:extLst>
          </p:cNvPr>
          <p:cNvSpPr txBox="1"/>
          <p:nvPr/>
        </p:nvSpPr>
        <p:spPr>
          <a:xfrm>
            <a:off x="5334000" y="6477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Licensing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697AB0-BDC2-2700-5F21-6E7C295AD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9600" y="8762858"/>
            <a:ext cx="52959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9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B79E8-4CCC-8ED5-774E-28A059839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04258F-1CEC-D529-0A10-B765415ED0F2}"/>
              </a:ext>
            </a:extLst>
          </p:cNvPr>
          <p:cNvSpPr/>
          <p:nvPr/>
        </p:nvSpPr>
        <p:spPr>
          <a:xfrm>
            <a:off x="462979" y="361012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8EFD0-B73F-3295-3859-198BFFE1B69D}"/>
              </a:ext>
            </a:extLst>
          </p:cNvPr>
          <p:cNvSpPr txBox="1"/>
          <p:nvPr/>
        </p:nvSpPr>
        <p:spPr>
          <a:xfrm>
            <a:off x="1447800" y="1432487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20B0604020202020204" charset="0"/>
                <a:ea typeface="+mn-ea"/>
                <a:cs typeface="+mn-cs"/>
              </a:rPr>
              <a:t>Group agreement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When someone talks, we listen.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We respect each other’s opinions and voice.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We respect our own opinions and voice.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</p:txBody>
      </p:sp>
      <p:pic>
        <p:nvPicPr>
          <p:cNvPr id="4" name="Picture 3" descr="A black and white circle with a exclamation mark&#10;&#10;Description automatically generated">
            <a:extLst>
              <a:ext uri="{FF2B5EF4-FFF2-40B4-BE49-F238E27FC236}">
                <a16:creationId xmlns:a16="http://schemas.microsoft.com/office/drawing/2014/main" id="{D6C8EBED-D99B-E102-346E-C7A164487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460" y="414210"/>
            <a:ext cx="2527561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170C7A-884A-2943-5911-EA1C061319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</a:blip>
          <a:srcRect t="16586" b="24768"/>
          <a:stretch/>
        </p:blipFill>
        <p:spPr>
          <a:xfrm>
            <a:off x="3886200" y="2193312"/>
            <a:ext cx="10061018" cy="59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5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ED841-EE86-B1E7-D21A-C563856AF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CCD2F-E8DE-504A-09CC-9AF822689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DD7C38-B1C1-244E-37EB-F53014921CD9}"/>
              </a:ext>
            </a:extLst>
          </p:cNvPr>
          <p:cNvSpPr/>
          <p:nvPr/>
        </p:nvSpPr>
        <p:spPr>
          <a:xfrm>
            <a:off x="462979" y="361012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1CC65-39D6-3F61-B754-F04099ED6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3886200" y="2193312"/>
            <a:ext cx="10061018" cy="5900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5B039-7F4A-1B1C-3CB5-DCB8BF34224C}"/>
              </a:ext>
            </a:extLst>
          </p:cNvPr>
          <p:cNvSpPr txBox="1"/>
          <p:nvPr/>
        </p:nvSpPr>
        <p:spPr>
          <a:xfrm>
            <a:off x="3401238" y="1685479"/>
            <a:ext cx="1150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Mont Bold" panose="020B0604020202020204" charset="0"/>
              </a:rPr>
              <a:t>Key Words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D040E-9D91-EE96-D1D6-72C2ED43E147}"/>
              </a:ext>
            </a:extLst>
          </p:cNvPr>
          <p:cNvSpPr txBox="1"/>
          <p:nvPr/>
        </p:nvSpPr>
        <p:spPr>
          <a:xfrm>
            <a:off x="685800" y="4681835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Mont" panose="00000700000000000000" pitchFamily="50" charset="0"/>
              </a:rPr>
              <a:t>I N T _ _ _ _  L _ _ 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FB0338-2726-DFB0-C90F-B3C7BF2ACAE3}"/>
              </a:ext>
            </a:extLst>
          </p:cNvPr>
          <p:cNvSpPr txBox="1"/>
          <p:nvPr/>
        </p:nvSpPr>
        <p:spPr>
          <a:xfrm>
            <a:off x="11762562" y="3827755"/>
            <a:ext cx="6248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500" dirty="0">
                <a:latin typeface="Mont" panose="00000700000000000000" pitchFamily="50" charset="0"/>
              </a:rPr>
              <a:t>_ _ _ _ E R </a:t>
            </a:r>
          </a:p>
          <a:p>
            <a:pPr algn="ctr"/>
            <a:endParaRPr lang="en-GB" sz="5500" dirty="0">
              <a:latin typeface="Mont" panose="00000700000000000000" pitchFamily="50" charset="0"/>
            </a:endParaRPr>
          </a:p>
          <a:p>
            <a:pPr algn="ctr"/>
            <a:r>
              <a:rPr lang="en-GB" sz="5500" dirty="0">
                <a:latin typeface="Mont" panose="00000700000000000000" pitchFamily="50" charset="0"/>
              </a:rPr>
              <a:t>_ _ E _ E O _ _ _ E</a:t>
            </a:r>
          </a:p>
        </p:txBody>
      </p:sp>
    </p:spTree>
    <p:extLst>
      <p:ext uri="{BB962C8B-B14F-4D97-AF65-F5344CB8AC3E}">
        <p14:creationId xmlns:p14="http://schemas.microsoft.com/office/powerpoint/2010/main" val="1633044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8473-986F-B97B-7868-C164A4649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C3FE0-AE7D-B5FC-B1B1-C5956B36B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FF0DEE-CB83-3733-F182-A4405C2B8C53}"/>
              </a:ext>
            </a:extLst>
          </p:cNvPr>
          <p:cNvSpPr/>
          <p:nvPr/>
        </p:nvSpPr>
        <p:spPr>
          <a:xfrm>
            <a:off x="462979" y="361012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2F92B-CDE0-F92A-9AC8-BBAE3F56D8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3886200" y="2193312"/>
            <a:ext cx="10061018" cy="5900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D5DEB3-41B1-D6D5-7B47-4C89C7D4EF90}"/>
              </a:ext>
            </a:extLst>
          </p:cNvPr>
          <p:cNvSpPr txBox="1"/>
          <p:nvPr/>
        </p:nvSpPr>
        <p:spPr>
          <a:xfrm>
            <a:off x="3401238" y="1386368"/>
            <a:ext cx="1150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Mont Bold" panose="020B0604020202020204" charset="0"/>
              </a:rPr>
              <a:t>Key Words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81F7C-08CA-77EF-EC98-68ACFC4FF131}"/>
              </a:ext>
            </a:extLst>
          </p:cNvPr>
          <p:cNvSpPr txBox="1"/>
          <p:nvPr/>
        </p:nvSpPr>
        <p:spPr>
          <a:xfrm>
            <a:off x="1077138" y="4681835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Mont" panose="00000700000000000000" pitchFamily="50" charset="0"/>
              </a:rPr>
              <a:t>I N T E R N A L I S 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0B7D98-2E53-3F9D-CFF5-F6D97C7112C2}"/>
              </a:ext>
            </a:extLst>
          </p:cNvPr>
          <p:cNvSpPr txBox="1"/>
          <p:nvPr/>
        </p:nvSpPr>
        <p:spPr>
          <a:xfrm>
            <a:off x="11156675" y="4250948"/>
            <a:ext cx="6248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500" dirty="0">
                <a:latin typeface="Mont" panose="00000700000000000000" pitchFamily="50" charset="0"/>
              </a:rPr>
              <a:t>G E N D E R </a:t>
            </a:r>
          </a:p>
          <a:p>
            <a:pPr algn="ctr"/>
            <a:r>
              <a:rPr lang="en-GB" sz="5500" dirty="0">
                <a:latin typeface="Mont" panose="00000700000000000000" pitchFamily="50" charset="0"/>
              </a:rPr>
              <a:t>S T E R E O T Y P E </a:t>
            </a:r>
          </a:p>
        </p:txBody>
      </p:sp>
    </p:spTree>
    <p:extLst>
      <p:ext uri="{BB962C8B-B14F-4D97-AF65-F5344CB8AC3E}">
        <p14:creationId xmlns:p14="http://schemas.microsoft.com/office/powerpoint/2010/main" val="52160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8B277-050A-C695-CA3B-D063EC9BE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675513-ED01-9C86-BC00-A9F95D3EC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0035EE-1C21-AAB5-8626-9754D0381CAE}"/>
              </a:ext>
            </a:extLst>
          </p:cNvPr>
          <p:cNvSpPr/>
          <p:nvPr/>
        </p:nvSpPr>
        <p:spPr>
          <a:xfrm>
            <a:off x="462979" y="361012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84313-33A0-02F5-297E-A85BC2648A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3886200" y="2193312"/>
            <a:ext cx="10061018" cy="5900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8CC40D-DE22-0868-156B-1B21F2613B32}"/>
              </a:ext>
            </a:extLst>
          </p:cNvPr>
          <p:cNvSpPr txBox="1"/>
          <p:nvPr/>
        </p:nvSpPr>
        <p:spPr>
          <a:xfrm>
            <a:off x="3401238" y="2734294"/>
            <a:ext cx="11506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Mont Bold" panose="020B0604020202020204" charset="0"/>
              </a:rPr>
              <a:t>Gender stereotypes </a:t>
            </a:r>
            <a:r>
              <a:rPr lang="en-GB" sz="6000" dirty="0">
                <a:latin typeface="Mont" panose="00000700000000000000" pitchFamily="50" charset="0"/>
              </a:rPr>
              <a:t>are </a:t>
            </a:r>
            <a:r>
              <a:rPr lang="en-GB" sz="6000" dirty="0">
                <a:latin typeface="Mont Bold" panose="020B0604020202020204" charset="0"/>
              </a:rPr>
              <a:t>false</a:t>
            </a:r>
            <a:r>
              <a:rPr lang="en-GB" sz="6000" dirty="0">
                <a:latin typeface="Mont" panose="00000700000000000000" pitchFamily="50" charset="0"/>
              </a:rPr>
              <a:t> beliefs about how people should act or look like based on whether they’re a boy, girl, man, or woman. </a:t>
            </a:r>
          </a:p>
          <a:p>
            <a:pPr algn="ctr"/>
            <a:r>
              <a:rPr lang="en-GB" sz="6000" dirty="0">
                <a:latin typeface="Mont Bold" panose="020B0604020202020204" charset="0"/>
              </a:rPr>
              <a:t> </a:t>
            </a:r>
            <a:endParaRPr lang="en-GB" sz="6000" dirty="0">
              <a:latin typeface="Mont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13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19138-74E1-16CD-DE39-8E3C99D0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7C0F82-804A-43C7-08D9-6B8164EE7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20C1CE-3076-8E09-A621-BE3C16F463E7}"/>
              </a:ext>
            </a:extLst>
          </p:cNvPr>
          <p:cNvSpPr/>
          <p:nvPr/>
        </p:nvSpPr>
        <p:spPr>
          <a:xfrm>
            <a:off x="462979" y="361012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618B2-E591-5BDD-EF7D-F3F42D5981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3886200" y="2193312"/>
            <a:ext cx="10061018" cy="5900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5FA970-4A19-1B49-E6E1-9AC78A935D46}"/>
              </a:ext>
            </a:extLst>
          </p:cNvPr>
          <p:cNvSpPr txBox="1"/>
          <p:nvPr/>
        </p:nvSpPr>
        <p:spPr>
          <a:xfrm>
            <a:off x="3657600" y="2183750"/>
            <a:ext cx="115062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Mont" panose="00000700000000000000" pitchFamily="50" charset="0"/>
              </a:rPr>
              <a:t>When </a:t>
            </a:r>
            <a:r>
              <a:rPr lang="en-GB" sz="6000" dirty="0">
                <a:latin typeface="Mont Bold" panose="020B0604020202020204" charset="0"/>
              </a:rPr>
              <a:t>gender stereotypes </a:t>
            </a:r>
            <a:r>
              <a:rPr lang="en-GB" sz="6000" dirty="0">
                <a:latin typeface="Mont" panose="00000700000000000000" pitchFamily="50" charset="0"/>
              </a:rPr>
              <a:t>aren’t challenged, people might develop a harmful belief called: </a:t>
            </a:r>
          </a:p>
          <a:p>
            <a:pPr algn="ctr"/>
            <a:endParaRPr lang="en-GB" sz="6000" dirty="0">
              <a:latin typeface="Mont Bold" panose="020B0604020202020204" charset="0"/>
            </a:endParaRPr>
          </a:p>
          <a:p>
            <a:pPr algn="ctr"/>
            <a:r>
              <a:rPr lang="en-GB" sz="6000" dirty="0">
                <a:latin typeface="Mont Bold" panose="020B0604020202020204" charset="0"/>
              </a:rPr>
              <a:t> Misogyny</a:t>
            </a:r>
          </a:p>
          <a:p>
            <a:pPr algn="ctr"/>
            <a:r>
              <a:rPr lang="en-GB" sz="6000" i="1" dirty="0">
                <a:latin typeface="Mont" panose="00000700000000000000" pitchFamily="50" charset="0"/>
              </a:rPr>
              <a:t>(Meh- soh- ji-nee)</a:t>
            </a:r>
            <a:endParaRPr lang="en-GB" sz="6000" i="1" dirty="0">
              <a:latin typeface="Mont Bold" panose="020B0604020202020204" charset="0"/>
            </a:endParaRPr>
          </a:p>
          <a:p>
            <a:pPr algn="ctr"/>
            <a:endParaRPr lang="en-GB" sz="6000" dirty="0">
              <a:latin typeface="Mon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2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39D89-98F6-A9ED-A3B6-3C13344D6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3BA63-A961-2E06-32D7-6B2C3E571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C2597C-DD0A-F192-D233-6911DA75FD9A}"/>
              </a:ext>
            </a:extLst>
          </p:cNvPr>
          <p:cNvSpPr/>
          <p:nvPr/>
        </p:nvSpPr>
        <p:spPr>
          <a:xfrm>
            <a:off x="462979" y="361012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C719E9-C7F3-51F7-CE8E-F03918EDD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3886200" y="21933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39B4B7-2059-865F-FBBB-AC7240F6C58D}"/>
              </a:ext>
            </a:extLst>
          </p:cNvPr>
          <p:cNvSpPr txBox="1"/>
          <p:nvPr/>
        </p:nvSpPr>
        <p:spPr>
          <a:xfrm>
            <a:off x="1714500" y="3712339"/>
            <a:ext cx="1485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Mont Bold" panose="020B0604020202020204" charset="0"/>
              </a:rPr>
              <a:t>Misogyny </a:t>
            </a:r>
            <a:r>
              <a:rPr lang="en-GB" sz="6000" dirty="0">
                <a:latin typeface="Mont" panose="00000700000000000000" pitchFamily="50" charset="0"/>
              </a:rPr>
              <a:t>is </a:t>
            </a:r>
            <a:r>
              <a:rPr lang="en-GB" sz="6000" b="1" dirty="0">
                <a:latin typeface="Mont" panose="00000700000000000000" pitchFamily="50" charset="0"/>
              </a:rPr>
              <a:t> prejudice, negative opinions, or an irrational hatred of women and girls. </a:t>
            </a:r>
          </a:p>
        </p:txBody>
      </p:sp>
    </p:spTree>
    <p:extLst>
      <p:ext uri="{BB962C8B-B14F-4D97-AF65-F5344CB8AC3E}">
        <p14:creationId xmlns:p14="http://schemas.microsoft.com/office/powerpoint/2010/main" val="347450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B80A8-09AC-2928-3DBE-BCAEF6260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F32BE-0194-F91A-2A4D-D568DFA87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D1B6CE-72B7-4BE7-E4D0-080A9608BAC4}"/>
              </a:ext>
            </a:extLst>
          </p:cNvPr>
          <p:cNvSpPr/>
          <p:nvPr/>
        </p:nvSpPr>
        <p:spPr>
          <a:xfrm>
            <a:off x="462979" y="361012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8FC7-86AD-3B32-25EE-1C282611F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3810000" y="1905697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FFFCDE-A34E-8009-1D5F-F8E2529AC6CC}"/>
              </a:ext>
            </a:extLst>
          </p:cNvPr>
          <p:cNvSpPr txBox="1"/>
          <p:nvPr/>
        </p:nvSpPr>
        <p:spPr>
          <a:xfrm>
            <a:off x="6179761" y="361012"/>
            <a:ext cx="10363200" cy="1086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000" b="1" dirty="0">
              <a:latin typeface="Mont" panose="00000700000000000000" pitchFamily="50" charset="0"/>
            </a:endParaRPr>
          </a:p>
          <a:p>
            <a:pPr algn="ctr"/>
            <a:r>
              <a:rPr lang="en-GB" sz="4000" b="1" dirty="0">
                <a:latin typeface="Mont" panose="00000700000000000000" pitchFamily="50" charset="0"/>
              </a:rPr>
              <a:t>1. Say women and girls </a:t>
            </a:r>
            <a:r>
              <a:rPr lang="en-GB" sz="4000" b="1" dirty="0">
                <a:latin typeface="Mont Bold" panose="020B0604020202020204" charset="0"/>
              </a:rPr>
              <a:t>deserve less</a:t>
            </a:r>
            <a:r>
              <a:rPr lang="en-GB" sz="4000" b="1" dirty="0">
                <a:latin typeface="Mont" panose="00000700000000000000" pitchFamily="50" charset="0"/>
              </a:rPr>
              <a:t> freedom and rights than men and boys. </a:t>
            </a:r>
          </a:p>
          <a:p>
            <a:pPr algn="ctr"/>
            <a:endParaRPr lang="en-GB" sz="4000" b="1" dirty="0">
              <a:latin typeface="Mont" panose="00000700000000000000" pitchFamily="50" charset="0"/>
            </a:endParaRPr>
          </a:p>
          <a:p>
            <a:pPr algn="ctr"/>
            <a:r>
              <a:rPr lang="en-GB" sz="4000" b="1" dirty="0">
                <a:latin typeface="Mont Bold" panose="020B0604020202020204" charset="0"/>
              </a:rPr>
              <a:t>2. Not trust </a:t>
            </a:r>
            <a:r>
              <a:rPr lang="en-GB" sz="4000" b="1" dirty="0">
                <a:latin typeface="Mont" panose="00000700000000000000" pitchFamily="50" charset="0"/>
              </a:rPr>
              <a:t>women and girls to make decisions just because of their gender. </a:t>
            </a:r>
          </a:p>
          <a:p>
            <a:pPr algn="ctr"/>
            <a:endParaRPr lang="en-GB" sz="4000" b="1" dirty="0">
              <a:latin typeface="Mont" panose="00000700000000000000" pitchFamily="50" charset="0"/>
            </a:endParaRPr>
          </a:p>
          <a:p>
            <a:pPr algn="ctr"/>
            <a:r>
              <a:rPr lang="en-GB" sz="4000" b="1" dirty="0">
                <a:latin typeface="Mont" panose="00000700000000000000" pitchFamily="50" charset="0"/>
              </a:rPr>
              <a:t>3. Assume women and girls </a:t>
            </a:r>
            <a:r>
              <a:rPr lang="en-GB" sz="4000" b="1" dirty="0">
                <a:latin typeface="Mont Bold" panose="020B0604020202020204" charset="0"/>
              </a:rPr>
              <a:t>can never be </a:t>
            </a:r>
            <a:r>
              <a:rPr lang="en-GB" sz="4000" b="1" dirty="0">
                <a:latin typeface="Mont" panose="00000700000000000000" pitchFamily="50" charset="0"/>
              </a:rPr>
              <a:t>as smart, capable, or successful as men and boys.</a:t>
            </a:r>
          </a:p>
          <a:p>
            <a:pPr algn="ctr"/>
            <a:endParaRPr lang="en-GB" sz="4000" b="1" dirty="0">
              <a:latin typeface="Mont" panose="00000700000000000000" pitchFamily="50" charset="0"/>
            </a:endParaRPr>
          </a:p>
          <a:p>
            <a:pPr algn="ctr"/>
            <a:r>
              <a:rPr lang="en-GB" sz="4000" b="1" dirty="0">
                <a:latin typeface="Mont Bold" panose="020B0604020202020204" charset="0"/>
              </a:rPr>
              <a:t>4. Only value </a:t>
            </a:r>
            <a:r>
              <a:rPr lang="en-GB" sz="4000" b="1" dirty="0">
                <a:latin typeface="Mont" panose="00000700000000000000" pitchFamily="50" charset="0"/>
              </a:rPr>
              <a:t>women and girls based on how they look. </a:t>
            </a:r>
          </a:p>
          <a:p>
            <a:pPr algn="ctr"/>
            <a:endParaRPr lang="en-GB" sz="4000" b="1" dirty="0">
              <a:latin typeface="Mont" panose="00000700000000000000" pitchFamily="50" charset="0"/>
            </a:endParaRPr>
          </a:p>
          <a:p>
            <a:pPr algn="ctr"/>
            <a:r>
              <a:rPr lang="en-GB" sz="4000" b="1" dirty="0">
                <a:latin typeface="Mont" panose="00000700000000000000" pitchFamily="50" charset="0"/>
              </a:rPr>
              <a:t> </a:t>
            </a:r>
          </a:p>
          <a:p>
            <a:pPr algn="ctr"/>
            <a:endParaRPr lang="en-GB" sz="6000" b="1" dirty="0">
              <a:latin typeface="Mont" panose="000007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BC0DB-27B5-A98E-7DB4-06822220D5CC}"/>
              </a:ext>
            </a:extLst>
          </p:cNvPr>
          <p:cNvSpPr txBox="1"/>
          <p:nvPr/>
        </p:nvSpPr>
        <p:spPr>
          <a:xfrm>
            <a:off x="1216311" y="2480926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Mont" panose="00000700000000000000" pitchFamily="50" charset="0"/>
              </a:rPr>
              <a:t>Someone who believes in misogyny would be called a misogynist. </a:t>
            </a:r>
          </a:p>
          <a:p>
            <a:endParaRPr lang="en-GB" sz="3600" dirty="0">
              <a:latin typeface="Mont" panose="00000700000000000000" pitchFamily="50" charset="0"/>
            </a:endParaRPr>
          </a:p>
          <a:p>
            <a:r>
              <a:rPr lang="en-GB" sz="3600" dirty="0">
                <a:latin typeface="Mont" panose="00000700000000000000" pitchFamily="50" charset="0"/>
              </a:rPr>
              <a:t>A misogynist would…</a:t>
            </a:r>
          </a:p>
        </p:txBody>
      </p:sp>
    </p:spTree>
    <p:extLst>
      <p:ext uri="{BB962C8B-B14F-4D97-AF65-F5344CB8AC3E}">
        <p14:creationId xmlns:p14="http://schemas.microsoft.com/office/powerpoint/2010/main" val="161375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844</Words>
  <Application>Microsoft Office PowerPoint</Application>
  <PresentationFormat>Custom</PresentationFormat>
  <Paragraphs>169</Paragraphs>
  <Slides>29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Mont</vt:lpstr>
      <vt:lpstr>Courier New</vt:lpstr>
      <vt:lpstr>Aptos</vt:lpstr>
      <vt:lpstr>Mont Bold</vt:lpstr>
      <vt:lpstr>Arial</vt:lpstr>
      <vt:lpstr>Office Theme</vt:lpstr>
      <vt:lpstr>PowerPoint Presentation</vt:lpstr>
      <vt:lpstr>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Logos-Icons- Graphics</dc:title>
  <dc:creator>Carolina Hinojosa</dc:creator>
  <cp:lastModifiedBy>Carolina Hinojosa</cp:lastModifiedBy>
  <cp:revision>77</cp:revision>
  <dcterms:created xsi:type="dcterms:W3CDTF">2006-08-16T00:00:00Z</dcterms:created>
  <dcterms:modified xsi:type="dcterms:W3CDTF">2026-06-15T11:36:24Z</dcterms:modified>
  <dc:identifier>DAGAmd3Szt0</dc:identifier>
</cp:coreProperties>
</file>