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6" r:id="rId3"/>
    <p:sldId id="292" r:id="rId4"/>
    <p:sldId id="290" r:id="rId5"/>
    <p:sldId id="319" r:id="rId6"/>
    <p:sldId id="318" r:id="rId7"/>
    <p:sldId id="296" r:id="rId8"/>
    <p:sldId id="295" r:id="rId9"/>
    <p:sldId id="322" r:id="rId10"/>
    <p:sldId id="320" r:id="rId11"/>
    <p:sldId id="300" r:id="rId12"/>
    <p:sldId id="301" r:id="rId13"/>
    <p:sldId id="323" r:id="rId14"/>
    <p:sldId id="324" r:id="rId15"/>
    <p:sldId id="305" r:id="rId16"/>
    <p:sldId id="303" r:id="rId17"/>
    <p:sldId id="304" r:id="rId18"/>
    <p:sldId id="307" r:id="rId19"/>
    <p:sldId id="308" r:id="rId20"/>
    <p:sldId id="279" r:id="rId21"/>
    <p:sldId id="3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EF2E65-63CC-4A99-8BBE-BFC0F06ABF7D}" v="1" dt="2026-06-12T13:37:10.8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7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Hinojosa" userId="532fa739-bdb5-4f4b-8101-a1ca94e22457" providerId="ADAL" clId="{AA16B49A-E745-4BAB-951A-2C254F1FB3A2}"/>
    <pc:docChg chg="custSel addSld delSld modSld">
      <pc:chgData name="Carolina Hinojosa" userId="532fa739-bdb5-4f4b-8101-a1ca94e22457" providerId="ADAL" clId="{AA16B49A-E745-4BAB-951A-2C254F1FB3A2}" dt="2026-06-12T13:37:14.372" v="3" actId="2696"/>
      <pc:docMkLst>
        <pc:docMk/>
      </pc:docMkLst>
      <pc:sldChg chg="delSp modSp del mod">
        <pc:chgData name="Carolina Hinojosa" userId="532fa739-bdb5-4f4b-8101-a1ca94e22457" providerId="ADAL" clId="{AA16B49A-E745-4BAB-951A-2C254F1FB3A2}" dt="2026-06-12T13:37:14.372" v="3" actId="2696"/>
        <pc:sldMkLst>
          <pc:docMk/>
          <pc:sldMk cId="382890216" sldId="310"/>
        </pc:sldMkLst>
        <pc:spChg chg="del mod">
          <ac:chgData name="Carolina Hinojosa" userId="532fa739-bdb5-4f4b-8101-a1ca94e22457" providerId="ADAL" clId="{AA16B49A-E745-4BAB-951A-2C254F1FB3A2}" dt="2026-06-12T13:37:09.716" v="1" actId="478"/>
          <ac:spMkLst>
            <pc:docMk/>
            <pc:sldMk cId="382890216" sldId="310"/>
            <ac:spMk id="6" creationId="{222E2526-BDDB-5C8C-E54D-1036EC210BD7}"/>
          </ac:spMkLst>
        </pc:spChg>
      </pc:sldChg>
      <pc:sldChg chg="add setBg">
        <pc:chgData name="Carolina Hinojosa" userId="532fa739-bdb5-4f4b-8101-a1ca94e22457" providerId="ADAL" clId="{AA16B49A-E745-4BAB-951A-2C254F1FB3A2}" dt="2026-06-12T13:37:10.837" v="2"/>
        <pc:sldMkLst>
          <pc:docMk/>
          <pc:sldMk cId="2324697639" sldId="3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A0BFB-CDD1-45A0-9582-3414E0289654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07402-7780-48B4-AA0D-DBEC6D3D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169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GASUCP-YLI&amp;t=87s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about what social media platforms the class uses, which creators they follow and what it is they like about those people.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07402-7780-48B4-AA0D-DBEC6D3D86C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379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bingo game for along with video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07402-7780-48B4-AA0D-DBEC6D3D86C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899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BFFE9-9B46-1923-E656-2150816C0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70B550-060F-DD33-13AE-54932BA864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A51C6-6116-60DD-45A9-B710CACB3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BDCEB-CF8E-11A8-C839-B3F861DBB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07402-7780-48B4-AA0D-DBEC6D3D86C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56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change to adults out there who want young men to think these emotions make them weak or less of a man.</a:t>
            </a:r>
          </a:p>
          <a:p>
            <a:r>
              <a:rPr lang="en-US" dirty="0"/>
              <a:t>They pretend they want to help, but instead fill their videos with lies about what a man is and misogyny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D07402-7780-48B4-AA0D-DBEC6D3D86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22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07402-7780-48B4-AA0D-DBEC6D3D86C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031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07402-7780-48B4-AA0D-DBEC6D3D86C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197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The rise of the </a:t>
            </a:r>
            <a:r>
              <a:rPr lang="en-US" dirty="0" err="1">
                <a:hlinkClick r:id="rId3"/>
              </a:rPr>
              <a:t>aggro-rithm</a:t>
            </a:r>
            <a:r>
              <a:rPr lang="en-US" dirty="0">
                <a:hlinkClick r:id="rId3"/>
              </a:rPr>
              <a:t> | Vodafone UK (youtube.com)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A7E98-D5A6-4571-8FEC-19F684740BD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721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A2B49-BBF8-284E-FFC2-78E5461E9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374D90-849C-186B-B3DB-17C49CC81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FCBED6-0569-2318-E4AF-9D4D05B1C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E0A4E-1166-5CC9-876D-3B4D115FA6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64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1EB64-0557-9876-7A2C-53F317A87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6B0E9-09B3-7D33-1FA8-FA4E8E5D1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12767-8126-256D-6CA1-72FA8DABA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E7410-7430-3622-818B-E6454BC4B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901C2-D770-0B76-4213-1A043A60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1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6B3D3-6BEC-14EA-9FA8-CDD2AD21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2922D-7091-7D3C-1B72-007167080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C8603-CA74-5EDD-D579-826C0C848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0680B-4A12-71F8-8C26-3C609D93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BDDF2-DD6C-371D-2FF8-39E3CB15B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17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6348DE-FEA8-9723-FBE2-CFB80A1A84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F4AFEE-FFE4-CC6A-54C3-9E443E8CB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713FA-F098-5C04-1969-1C391624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A2CD1-A45B-81DD-C530-A0A4FB6A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2FE20-C77F-7E8D-C760-9D7D1C8C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213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A1E9B-5AF8-8A7C-D0E7-EC40C4EE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3A66A-7F7A-EA3F-47AB-BE8731336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2F270-F661-658D-8FCF-1C02C8ED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FE587-6A02-5838-D586-25AA06E3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1E87D-8F7F-3DC6-F7EA-830A85C7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0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90551-2BAD-B71E-65A6-7E5AFA474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BCBE4-AC74-55E5-55AB-39024CC5B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37EBA-EE9B-1338-DD70-34596D0A7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99298-DC64-2EA1-BFA6-1056775F1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582B6-4548-6416-5F44-7CFB14CBF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84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2CBAB-5872-813D-5E85-BCD1898AD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89516-03AE-3836-6A5D-E240A6445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0C507-04C8-0730-CD4A-CBD819838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B7F69-4E3B-81C7-A9F1-148862682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54F41-E83A-39EF-560C-ED6863C3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EE7B4-BAC3-AF3A-DA07-B1D54FA9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10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3A2C5-587A-685C-58DB-00679FD49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46977-3DA4-EC98-A163-165CF088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22DA-1802-6D8B-70D5-FCB723FA3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6115DE-22E9-CD68-4E3C-C71C87A26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A4CC68-BC7D-B100-4629-1BC7F8883F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961FF5-735B-E42E-6A7E-49D904DA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6F0BE0-04B0-EA1C-97B8-1E1BD7582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8568F7-101A-1552-9C1A-04C32F35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28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FDC8B-7F66-B560-7C0A-251DE3E4D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88CDA3-7740-15D6-2842-E35B769F2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62606-FC98-DBE2-EEF1-AD908177A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9D5F5-1723-57ED-2387-C64469AA0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266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EFC92-8245-9036-1613-3ACE42125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7D2D6-26DC-5E1F-4707-77BB65D6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15109-43E2-6F70-B0C1-143383C9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805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D27A-5972-0612-E706-E654FACD0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8A7FF-BAC8-DF66-5ABC-34893F16F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58AB2-EE32-D619-457B-9BCC17633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48B41-247C-AEF2-A29A-B2B04F74D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A5F3F-2374-D40E-7A33-10866B905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3533C-0939-6FE0-AB37-621CF956A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04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7327-7096-C987-AB50-FAD95D40A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4A923E-0790-AF5F-A6EE-6934E94DE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97E06-259D-6552-D3FA-38E742C7C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2F8B2-95C3-3091-2E57-2B1866E1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3B156-D5C2-87C2-F932-EEA7DD2BC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E0E13-01F8-B671-E6F7-F78929A2A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08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585F69-5E63-E0BF-1ACA-E804ED83D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A8C2E-D623-0D8E-8A06-11C28C8D8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396B5-1A9E-03D6-6F24-5545572D2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42726-D6B7-4291-63B0-9F089A982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251B6-2F22-6D8F-C75B-AF61B0627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47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Relationship Id="rId9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Relationship Id="rId9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GASUCP-YLI?feature=oembed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creativecommons.org/licenses/by-nc-nd/4.0/" TargetMode="Externa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B73EBB-70B7-B4FC-09E1-46220444CDCD}"/>
              </a:ext>
            </a:extLst>
          </p:cNvPr>
          <p:cNvGrpSpPr/>
          <p:nvPr/>
        </p:nvGrpSpPr>
        <p:grpSpPr>
          <a:xfrm>
            <a:off x="2709583" y="124428"/>
            <a:ext cx="6772829" cy="6609144"/>
            <a:chOff x="4721395" y="2050921"/>
            <a:chExt cx="2749207" cy="27561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754E388-BB35-E035-B0F4-B2816EBF0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99" t="6252" r="8558" b="695"/>
            <a:stretch/>
          </p:blipFill>
          <p:spPr>
            <a:xfrm>
              <a:off x="4721395" y="2050921"/>
              <a:ext cx="2749207" cy="2756153"/>
            </a:xfrm>
            <a:prstGeom prst="rect">
              <a:avLst/>
            </a:prstGeom>
          </p:spPr>
        </p:pic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AF1F5BC0-9338-32B5-579E-8D847C07DF92}"/>
                </a:ext>
              </a:extLst>
            </p:cNvPr>
            <p:cNvSpPr/>
            <p:nvPr/>
          </p:nvSpPr>
          <p:spPr>
            <a:xfrm>
              <a:off x="4997722" y="2307962"/>
              <a:ext cx="2196555" cy="224207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64EF23C-D8F5-E198-DA37-2A6B79201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91" b="28907"/>
          <a:stretch/>
        </p:blipFill>
        <p:spPr>
          <a:xfrm>
            <a:off x="3924297" y="2427790"/>
            <a:ext cx="4343400" cy="2002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6C7C5E-2262-8E4A-73C1-CD8A78283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409" y="5771684"/>
            <a:ext cx="2874278" cy="9241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CB481E-F98F-5312-534E-1821FC6AC60F}"/>
              </a:ext>
            </a:extLst>
          </p:cNvPr>
          <p:cNvSpPr txBox="1"/>
          <p:nvPr/>
        </p:nvSpPr>
        <p:spPr>
          <a:xfrm>
            <a:off x="3070857" y="3783879"/>
            <a:ext cx="605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Mont Bold" panose="00000900000000000000" pitchFamily="50" charset="0"/>
              </a:rPr>
              <a:t>Week 3</a:t>
            </a:r>
            <a:endParaRPr lang="en-GB" sz="3600" b="1" dirty="0">
              <a:latin typeface="Mont 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025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F0AB4-43C9-75C9-A634-199B91AAF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8576157-0852-619C-1944-EB0F32604B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745DD4-4372-67F6-4AB4-7F93BF825BB2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7FE77-77D8-C330-EEAA-9359420B0D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B725E8-DA92-2A09-5BD5-3B253A448FAF}"/>
              </a:ext>
            </a:extLst>
          </p:cNvPr>
          <p:cNvSpPr txBox="1"/>
          <p:nvPr/>
        </p:nvSpPr>
        <p:spPr>
          <a:xfrm>
            <a:off x="1611677" y="689293"/>
            <a:ext cx="8915891" cy="1150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latin typeface="Mont Bold" panose="00000900000000000000" pitchFamily="50" charset="0"/>
              </a:rPr>
              <a:t>Influencer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19A58-4E00-A2E5-87E4-A22FDC0C57FD}"/>
              </a:ext>
            </a:extLst>
          </p:cNvPr>
          <p:cNvSpPr txBox="1"/>
          <p:nvPr/>
        </p:nvSpPr>
        <p:spPr>
          <a:xfrm>
            <a:off x="212007" y="2106410"/>
            <a:ext cx="11715232" cy="3256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dirty="0">
                <a:latin typeface="Mont" panose="00000700000000000000" pitchFamily="50" charset="0"/>
              </a:rPr>
              <a:t>An influencer is person who </a:t>
            </a:r>
            <a:r>
              <a:rPr lang="en-US" sz="3500" b="1" dirty="0">
                <a:latin typeface="Mont Bold" panose="00000900000000000000" pitchFamily="50" charset="0"/>
              </a:rPr>
              <a:t>has lots of followers </a:t>
            </a:r>
            <a:r>
              <a:rPr lang="en-US" sz="3500" dirty="0">
                <a:latin typeface="Mont" panose="00000700000000000000" pitchFamily="50" charset="0"/>
              </a:rPr>
              <a:t>on social media and uses their posts to </a:t>
            </a:r>
            <a:r>
              <a:rPr lang="en-US" sz="3500" dirty="0">
                <a:latin typeface="Mont Bold" panose="00000900000000000000" pitchFamily="50" charset="0"/>
              </a:rPr>
              <a:t>share ideas</a:t>
            </a:r>
            <a:r>
              <a:rPr lang="en-US" sz="3500" dirty="0">
                <a:latin typeface="Mont" panose="00000700000000000000" pitchFamily="50" charset="0"/>
              </a:rPr>
              <a:t>, </a:t>
            </a:r>
            <a:r>
              <a:rPr lang="en-US" sz="3500" dirty="0">
                <a:latin typeface="Mont Bold" panose="00000900000000000000" pitchFamily="50" charset="0"/>
              </a:rPr>
              <a:t>promote products</a:t>
            </a:r>
            <a:r>
              <a:rPr lang="en-US" sz="3500" dirty="0">
                <a:latin typeface="Mont" panose="00000700000000000000" pitchFamily="50" charset="0"/>
              </a:rPr>
              <a:t>, or </a:t>
            </a:r>
            <a:r>
              <a:rPr lang="en-US" sz="3500" dirty="0">
                <a:latin typeface="Mont Bold" panose="00000900000000000000" pitchFamily="50" charset="0"/>
              </a:rPr>
              <a:t>encourage people to do things or think in certain ways</a:t>
            </a:r>
            <a:r>
              <a:rPr lang="en-US" sz="3500" dirty="0">
                <a:latin typeface="Mont" panose="00000700000000000000" pitchFamily="50" charset="0"/>
              </a:rPr>
              <a:t>.</a:t>
            </a:r>
            <a:endParaRPr lang="en-US" sz="3500" b="1" dirty="0">
              <a:latin typeface="Mont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007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2E2526-BDDB-5C8C-E54D-1036EC210BD7}"/>
              </a:ext>
            </a:extLst>
          </p:cNvPr>
          <p:cNvSpPr txBox="1"/>
          <p:nvPr/>
        </p:nvSpPr>
        <p:spPr>
          <a:xfrm>
            <a:off x="425099" y="997565"/>
            <a:ext cx="1134179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latin typeface="Mont Bold" panose="00000900000000000000" pitchFamily="50" charset="0"/>
              </a:rPr>
              <a:t>Close your eyes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atin typeface="Mont Bold" panose="00000900000000000000" pitchFamily="50" charset="0"/>
              </a:rPr>
              <a:t>Raise your hand </a:t>
            </a:r>
            <a:r>
              <a:rPr lang="en-US" sz="4000" b="1" dirty="0">
                <a:latin typeface="Mont" panose="00000700000000000000" pitchFamily="50" charset="0"/>
              </a:rPr>
              <a:t>if you have asked yourself any of these questions.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atin typeface="Mont" panose="00000700000000000000" pitchFamily="50" charset="0"/>
              </a:rPr>
              <a:t>If you don’t feel comfortable, just </a:t>
            </a:r>
            <a:r>
              <a:rPr lang="en-US" sz="4000" b="1" dirty="0">
                <a:latin typeface="Mont Bold" panose="00000900000000000000" pitchFamily="50" charset="0"/>
              </a:rPr>
              <a:t>answer in your own head.</a:t>
            </a:r>
          </a:p>
        </p:txBody>
      </p:sp>
    </p:spTree>
    <p:extLst>
      <p:ext uri="{BB962C8B-B14F-4D97-AF65-F5344CB8AC3E}">
        <p14:creationId xmlns:p14="http://schemas.microsoft.com/office/powerpoint/2010/main" val="903495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pic>
        <p:nvPicPr>
          <p:cNvPr id="10" name="Graphic 9" descr="Man with a prosthetic arm">
            <a:extLst>
              <a:ext uri="{FF2B5EF4-FFF2-40B4-BE49-F238E27FC236}">
                <a16:creationId xmlns:a16="http://schemas.microsoft.com/office/drawing/2014/main" id="{920D92D0-00E3-6117-C3D2-541C1AFE82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4388" y="3731813"/>
            <a:ext cx="2118919" cy="2960254"/>
          </a:xfrm>
          <a:prstGeom prst="rect">
            <a:avLst/>
          </a:prstGeom>
        </p:spPr>
      </p:pic>
      <p:pic>
        <p:nvPicPr>
          <p:cNvPr id="12" name="Graphic 11" descr="Man wearing a jacket">
            <a:extLst>
              <a:ext uri="{FF2B5EF4-FFF2-40B4-BE49-F238E27FC236}">
                <a16:creationId xmlns:a16="http://schemas.microsoft.com/office/drawing/2014/main" id="{17429DB9-0083-71E7-1686-71B99FD818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138" y="3782836"/>
            <a:ext cx="2032935" cy="292327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4BC179-A034-438D-99A4-89D0F0623167}"/>
              </a:ext>
            </a:extLst>
          </p:cNvPr>
          <p:cNvGrpSpPr/>
          <p:nvPr/>
        </p:nvGrpSpPr>
        <p:grpSpPr>
          <a:xfrm>
            <a:off x="5177543" y="3990673"/>
            <a:ext cx="2003781" cy="2701394"/>
            <a:chOff x="4256670" y="3978525"/>
            <a:chExt cx="2003781" cy="2701394"/>
          </a:xfrm>
        </p:grpSpPr>
        <p:pic>
          <p:nvPicPr>
            <p:cNvPr id="15" name="Graphic 14" descr="Man wearing a hoodie">
              <a:extLst>
                <a:ext uri="{FF2B5EF4-FFF2-40B4-BE49-F238E27FC236}">
                  <a16:creationId xmlns:a16="http://schemas.microsoft.com/office/drawing/2014/main" id="{927E8587-9E22-D1DC-C2A1-32A125407CA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56670" y="3978525"/>
              <a:ext cx="2003781" cy="2701394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19A7F73-529C-9FE0-2088-A2EA0D87D18E}"/>
                </a:ext>
              </a:extLst>
            </p:cNvPr>
            <p:cNvSpPr/>
            <p:nvPr/>
          </p:nvSpPr>
          <p:spPr>
            <a:xfrm>
              <a:off x="5282131" y="4375149"/>
              <a:ext cx="439507" cy="5609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7" name="Graphic 16" descr="A concerned face">
              <a:extLst>
                <a:ext uri="{FF2B5EF4-FFF2-40B4-BE49-F238E27FC236}">
                  <a16:creationId xmlns:a16="http://schemas.microsoft.com/office/drawing/2014/main" id="{CFF3B448-F134-125B-1F89-895880B86FA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21308" y="4354215"/>
              <a:ext cx="531979" cy="581852"/>
            </a:xfrm>
            <a:prstGeom prst="rect">
              <a:avLst/>
            </a:prstGeom>
          </p:spPr>
        </p:pic>
      </p:grpSp>
      <p:pic>
        <p:nvPicPr>
          <p:cNvPr id="21" name="Graphic 20" descr="Man in business attire">
            <a:extLst>
              <a:ext uri="{FF2B5EF4-FFF2-40B4-BE49-F238E27FC236}">
                <a16:creationId xmlns:a16="http://schemas.microsoft.com/office/drawing/2014/main" id="{D6D0558C-1F32-E2B6-0C56-F06598F499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0442" y="4016024"/>
            <a:ext cx="1937568" cy="2616424"/>
          </a:xfrm>
          <a:prstGeom prst="rect">
            <a:avLst/>
          </a:prstGeom>
        </p:spPr>
      </p:pic>
      <p:pic>
        <p:nvPicPr>
          <p:cNvPr id="23" name="Graphic 22" descr="Curly hair boy">
            <a:extLst>
              <a:ext uri="{FF2B5EF4-FFF2-40B4-BE49-F238E27FC236}">
                <a16:creationId xmlns:a16="http://schemas.microsoft.com/office/drawing/2014/main" id="{1A15365C-395E-ADD7-5E7A-44D6C003AB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" r="968" b="59187"/>
          <a:stretch/>
        </p:blipFill>
        <p:spPr>
          <a:xfrm>
            <a:off x="8415235" y="3964887"/>
            <a:ext cx="2003781" cy="2527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A6CC1E-AE93-5262-F7A8-7CE7882CC9A8}"/>
              </a:ext>
            </a:extLst>
          </p:cNvPr>
          <p:cNvSpPr txBox="1"/>
          <p:nvPr/>
        </p:nvSpPr>
        <p:spPr>
          <a:xfrm>
            <a:off x="503787" y="581484"/>
            <a:ext cx="10377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We might ask these questions because we  feel…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FC93F-D300-62CB-BDCB-E25D1BF5C3F8}"/>
              </a:ext>
            </a:extLst>
          </p:cNvPr>
          <p:cNvSpPr txBox="1"/>
          <p:nvPr/>
        </p:nvSpPr>
        <p:spPr>
          <a:xfrm>
            <a:off x="921798" y="1859249"/>
            <a:ext cx="276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Embarrassed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955ED-E364-D3AF-6BD5-714C5BD072AE}"/>
              </a:ext>
            </a:extLst>
          </p:cNvPr>
          <p:cNvSpPr txBox="1"/>
          <p:nvPr/>
        </p:nvSpPr>
        <p:spPr>
          <a:xfrm>
            <a:off x="3441077" y="2924961"/>
            <a:ext cx="276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Worried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F8602-BE21-190A-1944-70921AE7F3FE}"/>
              </a:ext>
            </a:extLst>
          </p:cNvPr>
          <p:cNvSpPr txBox="1"/>
          <p:nvPr/>
        </p:nvSpPr>
        <p:spPr>
          <a:xfrm>
            <a:off x="8655719" y="1705707"/>
            <a:ext cx="276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Not confident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B8449D-9CE8-5555-B405-F4755A385DFD}"/>
              </a:ext>
            </a:extLst>
          </p:cNvPr>
          <p:cNvSpPr txBox="1"/>
          <p:nvPr/>
        </p:nvSpPr>
        <p:spPr>
          <a:xfrm>
            <a:off x="6408170" y="2391300"/>
            <a:ext cx="276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Unhappy  </a:t>
            </a:r>
          </a:p>
        </p:txBody>
      </p:sp>
    </p:spTree>
    <p:extLst>
      <p:ext uri="{BB962C8B-B14F-4D97-AF65-F5344CB8AC3E}">
        <p14:creationId xmlns:p14="http://schemas.microsoft.com/office/powerpoint/2010/main" val="95930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D2D4A-CE8B-D096-1230-A511E0151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CD9EFCD-4B17-3D36-520B-BB76F054D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1C2E94-D82B-7AFE-F517-250387AC211E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63ED9-6FE9-5ED1-2197-E26E7F075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DAF865-F927-064D-96A5-01EDFB2C7FD6}"/>
              </a:ext>
            </a:extLst>
          </p:cNvPr>
          <p:cNvSpPr txBox="1"/>
          <p:nvPr/>
        </p:nvSpPr>
        <p:spPr>
          <a:xfrm>
            <a:off x="508533" y="1782925"/>
            <a:ext cx="11341799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 Bold" panose="00000900000000000000" pitchFamily="50" charset="0"/>
                <a:ea typeface="+mn-ea"/>
                <a:cs typeface="+mn-cs"/>
              </a:rPr>
              <a:t>Everyone feels these emotions,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even if they say they don’t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" panose="000007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 Bold" panose="00000900000000000000" pitchFamily="50" charset="0"/>
              <a:ea typeface="+mn-ea"/>
              <a:cs typeface="+mn-cs"/>
            </a:endParaRPr>
          </a:p>
        </p:txBody>
      </p:sp>
      <p:pic>
        <p:nvPicPr>
          <p:cNvPr id="10" name="Graphic 9" descr="Man with a prosthetic arm">
            <a:extLst>
              <a:ext uri="{FF2B5EF4-FFF2-40B4-BE49-F238E27FC236}">
                <a16:creationId xmlns:a16="http://schemas.microsoft.com/office/drawing/2014/main" id="{936E7C4A-DD4D-442C-DB16-4DC9B1A367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4388" y="3731813"/>
            <a:ext cx="2118919" cy="2960254"/>
          </a:xfrm>
          <a:prstGeom prst="rect">
            <a:avLst/>
          </a:prstGeom>
        </p:spPr>
      </p:pic>
      <p:pic>
        <p:nvPicPr>
          <p:cNvPr id="12" name="Graphic 11" descr="Man wearing a jacket">
            <a:extLst>
              <a:ext uri="{FF2B5EF4-FFF2-40B4-BE49-F238E27FC236}">
                <a16:creationId xmlns:a16="http://schemas.microsoft.com/office/drawing/2014/main" id="{3D8BB34C-7397-12F4-2BF0-EDFB126E7E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138" y="3782836"/>
            <a:ext cx="2032935" cy="292327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AAAC578-473B-7D6E-5C40-512459FB194D}"/>
              </a:ext>
            </a:extLst>
          </p:cNvPr>
          <p:cNvGrpSpPr/>
          <p:nvPr/>
        </p:nvGrpSpPr>
        <p:grpSpPr>
          <a:xfrm>
            <a:off x="5177543" y="3990673"/>
            <a:ext cx="2003781" cy="2701394"/>
            <a:chOff x="4256670" y="3978525"/>
            <a:chExt cx="2003781" cy="2701394"/>
          </a:xfrm>
        </p:grpSpPr>
        <p:pic>
          <p:nvPicPr>
            <p:cNvPr id="15" name="Graphic 14" descr="Man wearing a hoodie">
              <a:extLst>
                <a:ext uri="{FF2B5EF4-FFF2-40B4-BE49-F238E27FC236}">
                  <a16:creationId xmlns:a16="http://schemas.microsoft.com/office/drawing/2014/main" id="{24566C67-3832-4CA9-9421-22C9D7F24C3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56670" y="3978525"/>
              <a:ext cx="2003781" cy="2701394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D21F171-5474-FF2B-23FF-EC0EFE2FEC3F}"/>
                </a:ext>
              </a:extLst>
            </p:cNvPr>
            <p:cNvSpPr/>
            <p:nvPr/>
          </p:nvSpPr>
          <p:spPr>
            <a:xfrm>
              <a:off x="5282131" y="4375149"/>
              <a:ext cx="439507" cy="5609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7" name="Graphic 16" descr="A concerned face">
              <a:extLst>
                <a:ext uri="{FF2B5EF4-FFF2-40B4-BE49-F238E27FC236}">
                  <a16:creationId xmlns:a16="http://schemas.microsoft.com/office/drawing/2014/main" id="{362F3BBC-212E-0E13-3C4A-B862A00430B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21308" y="4354215"/>
              <a:ext cx="531979" cy="581852"/>
            </a:xfrm>
            <a:prstGeom prst="rect">
              <a:avLst/>
            </a:prstGeom>
          </p:spPr>
        </p:pic>
      </p:grpSp>
      <p:pic>
        <p:nvPicPr>
          <p:cNvPr id="21" name="Graphic 20" descr="Man in business attire">
            <a:extLst>
              <a:ext uri="{FF2B5EF4-FFF2-40B4-BE49-F238E27FC236}">
                <a16:creationId xmlns:a16="http://schemas.microsoft.com/office/drawing/2014/main" id="{5E4FCA5A-D8E3-B8EC-7C9A-365A3D9137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0442" y="4016024"/>
            <a:ext cx="1937568" cy="2616424"/>
          </a:xfrm>
          <a:prstGeom prst="rect">
            <a:avLst/>
          </a:prstGeom>
        </p:spPr>
      </p:pic>
      <p:pic>
        <p:nvPicPr>
          <p:cNvPr id="23" name="Graphic 22" descr="Curly hair boy">
            <a:extLst>
              <a:ext uri="{FF2B5EF4-FFF2-40B4-BE49-F238E27FC236}">
                <a16:creationId xmlns:a16="http://schemas.microsoft.com/office/drawing/2014/main" id="{797B6158-4FC3-A220-4781-36A2DDC325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" r="968" b="59187"/>
          <a:stretch/>
        </p:blipFill>
        <p:spPr>
          <a:xfrm>
            <a:off x="8415235" y="3964887"/>
            <a:ext cx="2003781" cy="252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50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919440" y="266802"/>
            <a:ext cx="10061018" cy="5900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2E2526-BDDB-5C8C-E54D-1036EC210BD7}"/>
              </a:ext>
            </a:extLst>
          </p:cNvPr>
          <p:cNvSpPr txBox="1"/>
          <p:nvPr/>
        </p:nvSpPr>
        <p:spPr>
          <a:xfrm>
            <a:off x="1409700" y="2170963"/>
            <a:ext cx="9080499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When we have these feelings, we may not ask for help. We may try and find answers online.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 Bold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759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68D608-CEF8-322B-E82D-8254B416E1DA}"/>
              </a:ext>
            </a:extLst>
          </p:cNvPr>
          <p:cNvSpPr txBox="1"/>
          <p:nvPr/>
        </p:nvSpPr>
        <p:spPr>
          <a:xfrm>
            <a:off x="425099" y="1574646"/>
            <a:ext cx="1134179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Mont" panose="00000700000000000000" pitchFamily="50" charset="0"/>
              </a:rPr>
              <a:t>Some </a:t>
            </a:r>
            <a:r>
              <a:rPr lang="en-US" sz="4000" b="1" dirty="0">
                <a:latin typeface="Mont Bold" panose="00000900000000000000" pitchFamily="50" charset="0"/>
              </a:rPr>
              <a:t>influencers</a:t>
            </a:r>
            <a:r>
              <a:rPr lang="en-US" sz="4000" b="1" dirty="0">
                <a:latin typeface="Mont" panose="00000700000000000000" pitchFamily="50" charset="0"/>
              </a:rPr>
              <a:t> build a following by pretending they have a way to ‘help’ young men and boys when they feel difficult emotions.</a:t>
            </a:r>
            <a:endParaRPr lang="en-US" sz="4000" b="1" dirty="0">
              <a:latin typeface="Mont 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92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648534-1C87-DA87-D62C-6EE0EC7417FF}"/>
              </a:ext>
            </a:extLst>
          </p:cNvPr>
          <p:cNvSpPr txBox="1"/>
          <p:nvPr/>
        </p:nvSpPr>
        <p:spPr>
          <a:xfrm>
            <a:off x="505270" y="1696247"/>
            <a:ext cx="11341799" cy="2920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b="1" dirty="0">
                <a:latin typeface="Mont" panose="00000700000000000000" pitchFamily="50" charset="0"/>
              </a:rPr>
              <a:t>They might start with some useful advice, but mix in gender stereotypes, misogyny, and lies.</a:t>
            </a:r>
          </a:p>
        </p:txBody>
      </p:sp>
    </p:spTree>
    <p:extLst>
      <p:ext uri="{BB962C8B-B14F-4D97-AF65-F5344CB8AC3E}">
        <p14:creationId xmlns:p14="http://schemas.microsoft.com/office/powerpoint/2010/main" val="760673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8D4C78-0930-38B8-98C4-F9E55D789CCC}"/>
              </a:ext>
            </a:extLst>
          </p:cNvPr>
          <p:cNvSpPr txBox="1"/>
          <p:nvPr/>
        </p:nvSpPr>
        <p:spPr>
          <a:xfrm>
            <a:off x="398723" y="1113961"/>
            <a:ext cx="1134179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Mont" panose="00000700000000000000" pitchFamily="50" charset="0"/>
              </a:rPr>
              <a:t>This is usually by saying that when men and boys feel </a:t>
            </a:r>
            <a:r>
              <a:rPr lang="en-US" sz="4000" dirty="0">
                <a:latin typeface="Mont Bold" panose="00000900000000000000" pitchFamily="50" charset="0"/>
              </a:rPr>
              <a:t>confused, lost or sad</a:t>
            </a:r>
            <a:r>
              <a:rPr lang="en-US" sz="4000" dirty="0">
                <a:latin typeface="Mont" panose="00000700000000000000" pitchFamily="50" charset="0"/>
              </a:rPr>
              <a:t>, it’s </a:t>
            </a:r>
            <a:r>
              <a:rPr lang="en-US" sz="4000" b="1" dirty="0">
                <a:latin typeface="Mont Bold" panose="00000900000000000000" pitchFamily="50" charset="0"/>
              </a:rPr>
              <a:t>women and girl’s fault</a:t>
            </a:r>
            <a:r>
              <a:rPr lang="en-US" sz="4000" dirty="0">
                <a:latin typeface="Mont" panose="00000700000000000000" pitchFamily="50" charset="0"/>
              </a:rPr>
              <a:t>.</a:t>
            </a:r>
            <a:endParaRPr lang="en-US" sz="4000" b="1" dirty="0">
              <a:latin typeface="Mont" panose="000007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272AA-8A9A-F425-D8BE-21FB10F1A37B}"/>
              </a:ext>
            </a:extLst>
          </p:cNvPr>
          <p:cNvSpPr txBox="1"/>
          <p:nvPr/>
        </p:nvSpPr>
        <p:spPr>
          <a:xfrm>
            <a:off x="425099" y="4534488"/>
            <a:ext cx="113417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Mont" panose="00000700000000000000" pitchFamily="50" charset="0"/>
              </a:rPr>
              <a:t>We know this is</a:t>
            </a:r>
            <a:r>
              <a:rPr lang="en-US" sz="4000" dirty="0">
                <a:latin typeface="Mont Bold" panose="00000900000000000000" pitchFamily="50" charset="0"/>
              </a:rPr>
              <a:t> misogyny</a:t>
            </a:r>
            <a:r>
              <a:rPr lang="en-US" sz="4000" dirty="0">
                <a:latin typeface="Mont" panose="00000700000000000000" pitchFamily="50" charset="0"/>
              </a:rPr>
              <a:t>.</a:t>
            </a:r>
            <a:endParaRPr lang="en-US" sz="4000" b="1" dirty="0">
              <a:latin typeface="Mont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32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515A145-9AF8-0446-311E-92E944BBB44F}"/>
              </a:ext>
            </a:extLst>
          </p:cNvPr>
          <p:cNvGrpSpPr/>
          <p:nvPr/>
        </p:nvGrpSpPr>
        <p:grpSpPr>
          <a:xfrm>
            <a:off x="610433" y="397992"/>
            <a:ext cx="9953708" cy="3003345"/>
            <a:chOff x="610433" y="397992"/>
            <a:chExt cx="9953708" cy="30033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56786A-3306-C086-A20E-169EE15E5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39" r="15100"/>
            <a:stretch/>
          </p:blipFill>
          <p:spPr>
            <a:xfrm>
              <a:off x="8021824" y="397992"/>
              <a:ext cx="2542317" cy="300334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11EA9B-53AB-F36E-D086-98FA9E3EA13A}"/>
                </a:ext>
              </a:extLst>
            </p:cNvPr>
            <p:cNvSpPr txBox="1"/>
            <p:nvPr/>
          </p:nvSpPr>
          <p:spPr>
            <a:xfrm>
              <a:off x="610433" y="783523"/>
              <a:ext cx="6997838" cy="244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500" b="1" dirty="0">
                  <a:latin typeface="Mont" panose="00000700000000000000" pitchFamily="50" charset="0"/>
                </a:rPr>
                <a:t>This is our </a:t>
              </a:r>
              <a:r>
                <a:rPr lang="en-US" sz="3500" b="1" dirty="0">
                  <a:latin typeface="Mont Bold" panose="00000900000000000000" pitchFamily="50" charset="0"/>
                </a:rPr>
                <a:t>main character</a:t>
              </a:r>
              <a:r>
                <a:rPr lang="en-US" sz="3500" b="1" dirty="0">
                  <a:latin typeface="Mont" panose="00000700000000000000" pitchFamily="50" charset="0"/>
                </a:rPr>
                <a:t>. He is being </a:t>
              </a:r>
              <a:r>
                <a:rPr lang="en-US" sz="3500" b="1" dirty="0">
                  <a:latin typeface="Mont Bold" panose="00000900000000000000" pitchFamily="50" charset="0"/>
                </a:rPr>
                <a:t>affected by misogynistic influencers.</a:t>
              </a:r>
              <a:r>
                <a:rPr lang="en-US" sz="3500" b="1" dirty="0">
                  <a:latin typeface="Mont" panose="00000700000000000000" pitchFamily="50" charset="0"/>
                </a:rPr>
                <a:t>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DA65286-E862-5FD6-86B5-BC4523B5816C}"/>
              </a:ext>
            </a:extLst>
          </p:cNvPr>
          <p:cNvGrpSpPr/>
          <p:nvPr/>
        </p:nvGrpSpPr>
        <p:grpSpPr>
          <a:xfrm>
            <a:off x="748943" y="3532527"/>
            <a:ext cx="10132460" cy="2922526"/>
            <a:chOff x="748943" y="3532527"/>
            <a:chExt cx="10132460" cy="29225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BB581A-A70A-82D9-209F-5235F312C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6010" b="5078"/>
            <a:stretch/>
          </p:blipFill>
          <p:spPr>
            <a:xfrm>
              <a:off x="8021824" y="3532527"/>
              <a:ext cx="2859579" cy="29225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B114EA-4F9D-4D8E-D8EB-11A965BFDF42}"/>
                </a:ext>
              </a:extLst>
            </p:cNvPr>
            <p:cNvSpPr txBox="1"/>
            <p:nvPr/>
          </p:nvSpPr>
          <p:spPr>
            <a:xfrm>
              <a:off x="748943" y="3582749"/>
              <a:ext cx="6997838" cy="244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500" b="1" dirty="0">
                  <a:latin typeface="Mont" panose="00000700000000000000" pitchFamily="50" charset="0"/>
                </a:rPr>
                <a:t>This boy </a:t>
              </a:r>
              <a:r>
                <a:rPr lang="en-US" sz="3500" b="1" dirty="0">
                  <a:latin typeface="Mont Bold" panose="00000900000000000000" pitchFamily="50" charset="0"/>
                </a:rPr>
                <a:t>represents the influencers. </a:t>
              </a:r>
              <a:r>
                <a:rPr lang="en-US" sz="3500" b="1" dirty="0">
                  <a:latin typeface="Mont" panose="00000700000000000000" pitchFamily="50" charset="0"/>
                </a:rPr>
                <a:t>He is </a:t>
              </a:r>
              <a:r>
                <a:rPr lang="en-US" sz="3500" b="1" dirty="0">
                  <a:latin typeface="Mont Bold" panose="00000900000000000000" pitchFamily="50" charset="0"/>
                </a:rPr>
                <a:t>not really there</a:t>
              </a:r>
              <a:r>
                <a:rPr lang="en-US" sz="3500" b="1" dirty="0">
                  <a:latin typeface="Mont" panose="00000700000000000000" pitchFamily="50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29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7E6AA89-1550-AFAF-87FF-240840A156AD}"/>
              </a:ext>
            </a:extLst>
          </p:cNvPr>
          <p:cNvGrpSpPr/>
          <p:nvPr/>
        </p:nvGrpSpPr>
        <p:grpSpPr>
          <a:xfrm>
            <a:off x="631185" y="397992"/>
            <a:ext cx="9932956" cy="3003345"/>
            <a:chOff x="631185" y="397992"/>
            <a:chExt cx="9932956" cy="30033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56786A-3306-C086-A20E-169EE15E5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039" r="15100"/>
            <a:stretch/>
          </p:blipFill>
          <p:spPr>
            <a:xfrm>
              <a:off x="8021824" y="397992"/>
              <a:ext cx="2542317" cy="300334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11EA9B-53AB-F36E-D086-98FA9E3EA13A}"/>
                </a:ext>
              </a:extLst>
            </p:cNvPr>
            <p:cNvSpPr txBox="1"/>
            <p:nvPr/>
          </p:nvSpPr>
          <p:spPr>
            <a:xfrm>
              <a:off x="631185" y="1104359"/>
              <a:ext cx="6997838" cy="164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500" b="1" dirty="0">
                  <a:latin typeface="Mont" panose="00000700000000000000" pitchFamily="50" charset="0"/>
                </a:rPr>
                <a:t>How is this boy affected?</a:t>
              </a:r>
            </a:p>
            <a:p>
              <a:pPr algn="ctr">
                <a:lnSpc>
                  <a:spcPct val="150000"/>
                </a:lnSpc>
              </a:pPr>
              <a:r>
                <a:rPr lang="en-US" sz="3500" b="1" dirty="0">
                  <a:latin typeface="Mont" panose="00000700000000000000" pitchFamily="50" charset="0"/>
                </a:rPr>
                <a:t>How does he change?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7C98D47-6C02-7DF6-AFAE-155DB9B1658E}"/>
              </a:ext>
            </a:extLst>
          </p:cNvPr>
          <p:cNvGrpSpPr/>
          <p:nvPr/>
        </p:nvGrpSpPr>
        <p:grpSpPr>
          <a:xfrm>
            <a:off x="671258" y="3122381"/>
            <a:ext cx="10210145" cy="3332672"/>
            <a:chOff x="671258" y="3122381"/>
            <a:chExt cx="10210145" cy="33326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BB581A-A70A-82D9-209F-5235F312C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6010" b="5078"/>
            <a:stretch/>
          </p:blipFill>
          <p:spPr>
            <a:xfrm>
              <a:off x="8021824" y="3532527"/>
              <a:ext cx="2859579" cy="29225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B114EA-4F9D-4D8E-D8EB-11A965BFDF42}"/>
                </a:ext>
              </a:extLst>
            </p:cNvPr>
            <p:cNvSpPr txBox="1"/>
            <p:nvPr/>
          </p:nvSpPr>
          <p:spPr>
            <a:xfrm>
              <a:off x="671258" y="3122381"/>
              <a:ext cx="6997838" cy="244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sz="3500" b="1" dirty="0">
                <a:latin typeface="Mont" panose="00000700000000000000" pitchFamily="50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500" b="1" dirty="0">
                  <a:latin typeface="Mont" panose="00000700000000000000" pitchFamily="50" charset="0"/>
                </a:rPr>
                <a:t>Do we recognize any stereotypes or misogyny?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16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FE7BF-B917-4BF4-E7C2-01D4A8077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987" y="683521"/>
            <a:ext cx="1517271" cy="1484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603498" y="2167888"/>
            <a:ext cx="10985001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Mont Bold" panose="00000900000000000000" pitchFamily="50" charset="0"/>
              </a:rPr>
              <a:t>Group Agreement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latin typeface="Mont" panose="00000700000000000000" pitchFamily="50" charset="0"/>
              </a:rPr>
              <a:t>1. When someone talks, we listen.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latin typeface="Mont" panose="00000700000000000000" pitchFamily="50" charset="0"/>
              </a:rPr>
              <a:t>2. We respect each other’s opinions and voice.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latin typeface="Mont" panose="00000700000000000000" pitchFamily="50" charset="0"/>
              </a:rPr>
              <a:t>3. We respect our own opinions and voice.</a:t>
            </a:r>
          </a:p>
        </p:txBody>
      </p:sp>
    </p:spTree>
    <p:extLst>
      <p:ext uri="{BB962C8B-B14F-4D97-AF65-F5344CB8AC3E}">
        <p14:creationId xmlns:p14="http://schemas.microsoft.com/office/powerpoint/2010/main" val="661086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BF96F-682B-DB72-5A9A-8384BFC8F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467"/>
            <a:ext cx="12205716" cy="6866467"/>
          </a:xfrm>
          <a:prstGeom prst="rect">
            <a:avLst/>
          </a:prstGeom>
        </p:spPr>
      </p:pic>
      <p:pic>
        <p:nvPicPr>
          <p:cNvPr id="2" name="Online Media 1" title="The rise of the aggro-rithm | Vodafone UK">
            <a:hlinkClick r:id="" action="ppaction://media"/>
            <a:extLst>
              <a:ext uri="{FF2B5EF4-FFF2-40B4-BE49-F238E27FC236}">
                <a16:creationId xmlns:a16="http://schemas.microsoft.com/office/drawing/2014/main" id="{77EBFA4B-7F40-68A0-3FC5-A7301B8AD4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49187" y="408051"/>
            <a:ext cx="10693625" cy="604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5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20EFA-AC0D-1CA1-3CCE-1FEF3D35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BCEC880-144D-D5EC-3FA9-C3080F7ACA3E}"/>
              </a:ext>
            </a:extLst>
          </p:cNvPr>
          <p:cNvGrpSpPr/>
          <p:nvPr/>
        </p:nvGrpSpPr>
        <p:grpSpPr>
          <a:xfrm>
            <a:off x="0" y="-83060"/>
            <a:ext cx="12293292" cy="6885185"/>
            <a:chOff x="-65631" y="-40777"/>
            <a:chExt cx="18439938" cy="1032777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1E0004B-B0E7-5687-F101-0BF6E8F6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993"/>
            <a:stretch/>
          </p:blipFill>
          <p:spPr>
            <a:xfrm>
              <a:off x="-65631" y="-40777"/>
              <a:ext cx="18439938" cy="1032777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3BB3A68-0E79-96EC-A820-6738BADB3D0B}"/>
                </a:ext>
              </a:extLst>
            </p:cNvPr>
            <p:cNvSpPr/>
            <p:nvPr/>
          </p:nvSpPr>
          <p:spPr>
            <a:xfrm>
              <a:off x="462979" y="361012"/>
              <a:ext cx="17362042" cy="9524198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en-GB" sz="1200" kern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55574A-E02C-FD8D-85CE-58341757A1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2742328" y="1462208"/>
            <a:ext cx="6707345" cy="39335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F5E6C6-EA8D-2879-8748-DE0DD3EB25B8}"/>
              </a:ext>
            </a:extLst>
          </p:cNvPr>
          <p:cNvSpPr txBox="1"/>
          <p:nvPr/>
        </p:nvSpPr>
        <p:spPr>
          <a:xfrm>
            <a:off x="1117600" y="889001"/>
            <a:ext cx="9245600" cy="600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33" dirty="0"/>
              <a:t>   </a:t>
            </a:r>
            <a:r>
              <a:rPr lang="en-GB" sz="2133" b="1" dirty="0"/>
              <a:t>Creative Commons Attribution-</a:t>
            </a:r>
            <a:r>
              <a:rPr lang="en-GB" sz="2133" b="1" dirty="0" err="1"/>
              <a:t>NonCommercial</a:t>
            </a:r>
            <a:r>
              <a:rPr lang="en-GB" sz="2133" b="1" dirty="0"/>
              <a:t>-</a:t>
            </a:r>
            <a:r>
              <a:rPr lang="en-GB" sz="2133" b="1" dirty="0" err="1"/>
              <a:t>NoDerivatives</a:t>
            </a:r>
            <a:r>
              <a:rPr lang="en-GB" sz="2133" b="1" dirty="0"/>
              <a:t> 4.0 International</a:t>
            </a:r>
          </a:p>
          <a:p>
            <a:r>
              <a:rPr lang="en-GB" sz="2133" dirty="0"/>
              <a:t>This license requires that </a:t>
            </a:r>
            <a:r>
              <a:rPr lang="en-GB" sz="2133" dirty="0" err="1"/>
              <a:t>reusers</a:t>
            </a:r>
            <a:r>
              <a:rPr lang="en-GB" sz="2133" dirty="0"/>
              <a:t> give credit to the creator (GBV Education Team, Salford Foundation) It allows </a:t>
            </a:r>
            <a:r>
              <a:rPr lang="en-GB" sz="2133" dirty="0" err="1"/>
              <a:t>reusers</a:t>
            </a:r>
            <a:r>
              <a:rPr lang="en-GB" sz="2133" dirty="0"/>
              <a:t> to copy and distribute the material in any medium or format in </a:t>
            </a:r>
            <a:r>
              <a:rPr lang="en-GB" sz="2133" dirty="0" err="1"/>
              <a:t>unadapted</a:t>
            </a:r>
            <a:r>
              <a:rPr lang="en-GB" sz="2133" dirty="0"/>
              <a:t> form and for </a:t>
            </a:r>
            <a:r>
              <a:rPr lang="en-GB" sz="2133" dirty="0" err="1"/>
              <a:t>noncommercial</a:t>
            </a:r>
            <a:r>
              <a:rPr lang="en-GB" sz="2133" dirty="0"/>
              <a:t> purposes only.</a:t>
            </a:r>
          </a:p>
          <a:p>
            <a:r>
              <a:rPr lang="en-GB" sz="2133" b="1" dirty="0"/>
              <a:t>BY</a:t>
            </a:r>
          </a:p>
          <a:p>
            <a:r>
              <a:rPr lang="en-GB" sz="2133" dirty="0"/>
              <a:t> </a:t>
            </a:r>
          </a:p>
          <a:p>
            <a:r>
              <a:rPr lang="en-GB" sz="2133" dirty="0"/>
              <a:t>Credit must be given to the creator (GBV Education Team, Salford Foundation)</a:t>
            </a:r>
          </a:p>
          <a:p>
            <a:r>
              <a:rPr lang="en-GB" sz="2133" b="1" dirty="0"/>
              <a:t>NC</a:t>
            </a:r>
          </a:p>
          <a:p>
            <a:r>
              <a:rPr lang="en-GB" sz="2133" dirty="0"/>
              <a:t> </a:t>
            </a:r>
          </a:p>
          <a:p>
            <a:r>
              <a:rPr lang="en-GB" sz="2133" dirty="0"/>
              <a:t>Only </a:t>
            </a:r>
            <a:r>
              <a:rPr lang="en-GB" sz="2133" dirty="0" err="1"/>
              <a:t>noncommercial</a:t>
            </a:r>
            <a:r>
              <a:rPr lang="en-GB" sz="2133" dirty="0"/>
              <a:t> use of this work is permitted. </a:t>
            </a:r>
            <a:r>
              <a:rPr lang="en-GB" sz="2133" i="1" dirty="0" err="1"/>
              <a:t>Noncommercial</a:t>
            </a:r>
            <a:r>
              <a:rPr lang="en-GB" sz="2133" i="1" dirty="0"/>
              <a:t> means not primarily intended for or directed towards commercial advantage or monetary compensation.</a:t>
            </a:r>
            <a:endParaRPr lang="en-GB" sz="2133" dirty="0"/>
          </a:p>
          <a:p>
            <a:r>
              <a:rPr lang="en-GB" sz="2133" b="1" dirty="0"/>
              <a:t>ND</a:t>
            </a:r>
          </a:p>
          <a:p>
            <a:r>
              <a:rPr lang="en-GB" sz="2133" dirty="0"/>
              <a:t> </a:t>
            </a:r>
          </a:p>
          <a:p>
            <a:r>
              <a:rPr lang="en-GB" sz="2133" dirty="0"/>
              <a:t>No derivatives or adaptations of this work are permitted.</a:t>
            </a:r>
          </a:p>
          <a:p>
            <a:r>
              <a:rPr lang="en-GB" sz="2133" b="1" dirty="0">
                <a:hlinkClick r:id="rId5"/>
              </a:rPr>
              <a:t>See the License Deed</a:t>
            </a:r>
            <a:endParaRPr lang="en-GB" sz="2933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961EE3-D1DA-32C9-9637-93F00A6B60AC}"/>
              </a:ext>
            </a:extLst>
          </p:cNvPr>
          <p:cNvSpPr txBox="1"/>
          <p:nvPr/>
        </p:nvSpPr>
        <p:spPr>
          <a:xfrm>
            <a:off x="3556000" y="431800"/>
            <a:ext cx="5130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67" dirty="0">
                <a:latin typeface="Mont" panose="00000700000000000000" pitchFamily="50" charset="0"/>
              </a:rPr>
              <a:t>Licensing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697AB0-BDC2-2700-5F21-6E7C295AD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400" y="5841905"/>
            <a:ext cx="353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97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603498" y="2632738"/>
            <a:ext cx="10985001" cy="10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What are these words?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DADB6-4100-CAF3-16A9-651E458DB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900" y="1562266"/>
            <a:ext cx="1859441" cy="1219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7B61E4-0947-D5A9-166A-30055BD99EAA}"/>
              </a:ext>
            </a:extLst>
          </p:cNvPr>
          <p:cNvSpPr txBox="1"/>
          <p:nvPr/>
        </p:nvSpPr>
        <p:spPr>
          <a:xfrm>
            <a:off x="6252843" y="3703210"/>
            <a:ext cx="3569986" cy="10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 err="1">
                <a:latin typeface="Mont Bold" panose="00000900000000000000" pitchFamily="50" charset="0"/>
              </a:rPr>
              <a:t>St_r_ot_pe</a:t>
            </a:r>
            <a:endParaRPr lang="en-US" sz="4300" b="1" dirty="0">
              <a:latin typeface="Mont Bold" panose="000009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4BC23-1FED-35C7-5BEC-B9918588CAF9}"/>
              </a:ext>
            </a:extLst>
          </p:cNvPr>
          <p:cNvSpPr txBox="1"/>
          <p:nvPr/>
        </p:nvSpPr>
        <p:spPr>
          <a:xfrm>
            <a:off x="2641216" y="3634935"/>
            <a:ext cx="3297943" cy="199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 err="1">
                <a:latin typeface="Mont Bold" panose="00000900000000000000" pitchFamily="50" charset="0"/>
              </a:rPr>
              <a:t>M_s_g_ny</a:t>
            </a:r>
            <a:endParaRPr lang="en-US" sz="4300" b="1" dirty="0">
              <a:latin typeface="Mont Bold" panose="00000900000000000000" pitchFamily="50" charset="0"/>
            </a:endParaRPr>
          </a:p>
          <a:p>
            <a:pPr algn="ctr">
              <a:lnSpc>
                <a:spcPct val="150000"/>
              </a:lnSpc>
            </a:pPr>
            <a:endParaRPr lang="en-US" sz="4300" b="1" dirty="0">
              <a:latin typeface="Mont 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88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FE7BF-B917-4BF4-E7C2-01D4A8077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363" y="692478"/>
            <a:ext cx="1517271" cy="1484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577121" y="2176845"/>
            <a:ext cx="10985001" cy="397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Recap</a:t>
            </a:r>
          </a:p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Influencers and Our Online Diet</a:t>
            </a:r>
          </a:p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Misogyny Online  </a:t>
            </a:r>
          </a:p>
          <a:p>
            <a:pPr algn="ctr">
              <a:lnSpc>
                <a:spcPct val="150000"/>
              </a:lnSpc>
            </a:pPr>
            <a:endParaRPr lang="en-US" sz="4300" b="1" dirty="0">
              <a:latin typeface="Mont 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480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25741-2278-283F-6E31-CBE437CC8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104E098-C7A9-71B7-BFFF-90635FE62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A870B4-8E6B-1FBD-5A3D-5EA1C27A3B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DD470-BE0B-C6C4-956B-91CDDC786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F25569-FA72-2781-5EA6-F392BD2AA7C2}"/>
              </a:ext>
            </a:extLst>
          </p:cNvPr>
          <p:cNvSpPr txBox="1"/>
          <p:nvPr/>
        </p:nvSpPr>
        <p:spPr>
          <a:xfrm>
            <a:off x="1638052" y="577831"/>
            <a:ext cx="8915891" cy="10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What is your online diet?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F79213-9AAE-803F-42A1-02B7631C6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070" y="1792038"/>
            <a:ext cx="5793105" cy="41920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3071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1765F-D036-8812-62BC-78F14C77F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1DD5AB0-B966-3209-1CB3-4FF802D21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8E1B2E-1193-74BC-DE7E-9475ECDC9A07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5D1C99-E2E1-5D92-A0D5-EE238D606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9FF8E-A856-173B-2B63-B6E7BC77BBD6}"/>
              </a:ext>
            </a:extLst>
          </p:cNvPr>
          <p:cNvSpPr txBox="1"/>
          <p:nvPr/>
        </p:nvSpPr>
        <p:spPr>
          <a:xfrm>
            <a:off x="425100" y="2230319"/>
            <a:ext cx="11341799" cy="3527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latin typeface="Mont" panose="00000700000000000000" pitchFamily="50" charset="0"/>
              </a:rPr>
              <a:t>The videos we </a:t>
            </a:r>
            <a:r>
              <a:rPr lang="en-US" sz="3800" b="1" dirty="0">
                <a:latin typeface="Mont Bold" panose="00000900000000000000" pitchFamily="50" charset="0"/>
              </a:rPr>
              <a:t>watch</a:t>
            </a:r>
            <a:r>
              <a:rPr lang="en-US" sz="3800" b="1" dirty="0">
                <a:latin typeface="Mont" panose="00000700000000000000" pitchFamily="50" charset="0"/>
              </a:rPr>
              <a:t>, the comments we </a:t>
            </a:r>
            <a:r>
              <a:rPr lang="en-US" sz="3800" b="1" dirty="0">
                <a:latin typeface="Mont Bold" panose="00000900000000000000" pitchFamily="50" charset="0"/>
              </a:rPr>
              <a:t>read</a:t>
            </a:r>
            <a:r>
              <a:rPr lang="en-US" sz="3800" b="1" dirty="0">
                <a:latin typeface="Mont" panose="00000700000000000000" pitchFamily="50" charset="0"/>
              </a:rPr>
              <a:t> and the voices we </a:t>
            </a:r>
            <a:r>
              <a:rPr lang="en-US" sz="3800" b="1" dirty="0">
                <a:latin typeface="Mont Bold" panose="00000900000000000000" pitchFamily="50" charset="0"/>
              </a:rPr>
              <a:t>listen</a:t>
            </a:r>
            <a:r>
              <a:rPr lang="en-US" sz="3800" b="1" dirty="0">
                <a:latin typeface="Mont" panose="00000700000000000000" pitchFamily="50" charset="0"/>
              </a:rPr>
              <a:t> to can </a:t>
            </a:r>
            <a:r>
              <a:rPr lang="en-US" sz="3800" b="1" dirty="0">
                <a:latin typeface="Mont Bold" panose="00000900000000000000" pitchFamily="50" charset="0"/>
              </a:rPr>
              <a:t>change our mood and our health</a:t>
            </a:r>
            <a:r>
              <a:rPr lang="en-US" sz="3800" b="1" dirty="0">
                <a:latin typeface="Mont" panose="00000700000000000000" pitchFamily="50" charset="0"/>
              </a:rPr>
              <a:t>, just like foods and drinks.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03481-9B8A-F793-5AE9-D213CD238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987" y="962084"/>
            <a:ext cx="1517271" cy="14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2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2E2526-BDDB-5C8C-E54D-1036EC210BD7}"/>
              </a:ext>
            </a:extLst>
          </p:cNvPr>
          <p:cNvSpPr txBox="1"/>
          <p:nvPr/>
        </p:nvSpPr>
        <p:spPr>
          <a:xfrm>
            <a:off x="425099" y="2713253"/>
            <a:ext cx="11341799" cy="265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latin typeface="Mont" panose="00000700000000000000" pitchFamily="50" charset="0"/>
              </a:rPr>
              <a:t>We think carefully about the </a:t>
            </a:r>
            <a:r>
              <a:rPr lang="en-US" sz="3800" b="1" dirty="0">
                <a:latin typeface="Mont Bold" panose="00000900000000000000" pitchFamily="50" charset="0"/>
              </a:rPr>
              <a:t>content we internalize as</a:t>
            </a:r>
            <a:r>
              <a:rPr lang="en-US" sz="3800" b="1" dirty="0">
                <a:latin typeface="Mont" panose="00000700000000000000" pitchFamily="50" charset="0"/>
              </a:rPr>
              <a:t> we want to have a </a:t>
            </a:r>
            <a:r>
              <a:rPr lang="en-US" sz="3800" b="1" dirty="0">
                <a:latin typeface="Mont Bold" panose="00000900000000000000" pitchFamily="50" charset="0"/>
              </a:rPr>
              <a:t>healthy online diet.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BDEAA-AD58-01B7-CFAE-4A5EC8BF3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987" y="1228886"/>
            <a:ext cx="1517271" cy="14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87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pic>
        <p:nvPicPr>
          <p:cNvPr id="4" name="Steps Wk3 Video">
            <a:hlinkClick r:id="" action="ppaction://media"/>
            <a:extLst>
              <a:ext uri="{FF2B5EF4-FFF2-40B4-BE49-F238E27FC236}">
                <a16:creationId xmlns:a16="http://schemas.microsoft.com/office/drawing/2014/main" id="{99912C4B-BC05-D769-39E0-94916B3818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1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488E1-E7A3-26A8-4892-350698DC6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CE7CF2-945A-25E2-D060-6B034264C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550D3E-072F-E222-613F-BFD8BA29DB49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601140-2BE2-013C-9823-0886B70FD0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0B0A2A-D39C-7FF6-3AE2-0C39B56F2147}"/>
              </a:ext>
            </a:extLst>
          </p:cNvPr>
          <p:cNvSpPr txBox="1"/>
          <p:nvPr/>
        </p:nvSpPr>
        <p:spPr>
          <a:xfrm>
            <a:off x="425099" y="2713253"/>
            <a:ext cx="11341799" cy="265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latin typeface="Mont" panose="00000700000000000000" pitchFamily="50" charset="0"/>
              </a:rPr>
              <a:t>A lot of content we see online is made by individual people. They are sometimes called </a:t>
            </a:r>
            <a:r>
              <a:rPr lang="en-US" sz="3800" b="1" i="1" dirty="0">
                <a:latin typeface="Mont" panose="00000700000000000000" pitchFamily="50" charset="0"/>
              </a:rPr>
              <a:t>influencers</a:t>
            </a:r>
            <a:endParaRPr lang="en-US" sz="3800" b="1" i="1" dirty="0">
              <a:latin typeface="Mont Bold" panose="00000900000000000000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E30612-803E-60A7-198B-F19CEFB18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987" y="1228886"/>
            <a:ext cx="1517271" cy="14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80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4981</TotalTime>
  <Words>563</Words>
  <Application>Microsoft Office PowerPoint</Application>
  <PresentationFormat>Widescreen</PresentationFormat>
  <Paragraphs>63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Mont</vt:lpstr>
      <vt:lpstr>Mont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McGeehan</dc:creator>
  <cp:lastModifiedBy>Carolina Hinojosa</cp:lastModifiedBy>
  <cp:revision>21</cp:revision>
  <dcterms:created xsi:type="dcterms:W3CDTF">2024-04-03T10:59:53Z</dcterms:created>
  <dcterms:modified xsi:type="dcterms:W3CDTF">2026-06-12T13:37:15Z</dcterms:modified>
</cp:coreProperties>
</file>