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7" r:id="rId3"/>
    <p:sldId id="266" r:id="rId4"/>
    <p:sldId id="290" r:id="rId5"/>
    <p:sldId id="291" r:id="rId6"/>
    <p:sldId id="292" r:id="rId7"/>
    <p:sldId id="281" r:id="rId8"/>
    <p:sldId id="293" r:id="rId9"/>
    <p:sldId id="294" r:id="rId10"/>
    <p:sldId id="308" r:id="rId11"/>
    <p:sldId id="309" r:id="rId12"/>
    <p:sldId id="296" r:id="rId13"/>
    <p:sldId id="298" r:id="rId14"/>
    <p:sldId id="310" r:id="rId15"/>
    <p:sldId id="311" r:id="rId16"/>
    <p:sldId id="313" r:id="rId17"/>
    <p:sldId id="312" r:id="rId18"/>
    <p:sldId id="314" r:id="rId19"/>
    <p:sldId id="315" r:id="rId20"/>
    <p:sldId id="316" r:id="rId21"/>
    <p:sldId id="317" r:id="rId22"/>
    <p:sldId id="319" r:id="rId23"/>
    <p:sldId id="318" r:id="rId24"/>
    <p:sldId id="320" r:id="rId25"/>
    <p:sldId id="301" r:id="rId26"/>
    <p:sldId id="302" r:id="rId27"/>
    <p:sldId id="323" r:id="rId28"/>
    <p:sldId id="272" r:id="rId29"/>
    <p:sldId id="324" r:id="rId30"/>
    <p:sldId id="325" r:id="rId31"/>
    <p:sldId id="326" r:id="rId32"/>
    <p:sldId id="33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8EE6C6-789E-4569-8BB1-5E4CA629ED04}">
          <p14:sldIdLst>
            <p14:sldId id="257"/>
            <p14:sldId id="266"/>
            <p14:sldId id="290"/>
            <p14:sldId id="291"/>
            <p14:sldId id="292"/>
            <p14:sldId id="281"/>
            <p14:sldId id="293"/>
            <p14:sldId id="294"/>
            <p14:sldId id="308"/>
            <p14:sldId id="309"/>
            <p14:sldId id="296"/>
            <p14:sldId id="298"/>
            <p14:sldId id="310"/>
          </p14:sldIdLst>
        </p14:section>
        <p14:section name="FRIES Memory Game" id="{77421874-46BB-4B2C-B2CA-F3844C59190B}">
          <p14:sldIdLst>
            <p14:sldId id="311"/>
            <p14:sldId id="313"/>
            <p14:sldId id="312"/>
            <p14:sldId id="314"/>
            <p14:sldId id="315"/>
            <p14:sldId id="316"/>
            <p14:sldId id="317"/>
            <p14:sldId id="319"/>
            <p14:sldId id="318"/>
            <p14:sldId id="320"/>
          </p14:sldIdLst>
        </p14:section>
        <p14:section name="4 Corners Game" id="{AC48ECE1-FAD4-4BAE-90F2-077FF78059FD}">
          <p14:sldIdLst>
            <p14:sldId id="301"/>
            <p14:sldId id="302"/>
            <p14:sldId id="323"/>
            <p14:sldId id="272"/>
            <p14:sldId id="324"/>
            <p14:sldId id="325"/>
            <p14:sldId id="326"/>
            <p14:sldId id="3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3AFF2-3E58-476A-8FEB-30E2F2725AD6}" v="1" dt="2026-06-12T13:38:11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75071" autoAdjust="0"/>
  </p:normalViewPr>
  <p:slideViewPr>
    <p:cSldViewPr snapToGrid="0">
      <p:cViewPr varScale="1">
        <p:scale>
          <a:sx n="47" d="100"/>
          <a:sy n="47" d="100"/>
        </p:scale>
        <p:origin x="14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Hinojosa" userId="532fa739-bdb5-4f4b-8101-a1ca94e22457" providerId="ADAL" clId="{AA16B49A-E745-4BAB-951A-2C254F1FB3A2}"/>
    <pc:docChg chg="addSld modSld delSection">
      <pc:chgData name="Carolina Hinojosa" userId="532fa739-bdb5-4f4b-8101-a1ca94e22457" providerId="ADAL" clId="{AA16B49A-E745-4BAB-951A-2C254F1FB3A2}" dt="2026-06-12T13:38:11.703" v="1"/>
      <pc:docMkLst>
        <pc:docMk/>
      </pc:docMkLst>
      <pc:sldChg chg="add">
        <pc:chgData name="Carolina Hinojosa" userId="532fa739-bdb5-4f4b-8101-a1ca94e22457" providerId="ADAL" clId="{AA16B49A-E745-4BAB-951A-2C254F1FB3A2}" dt="2026-06-12T13:38:11.703" v="1"/>
        <pc:sldMkLst>
          <pc:docMk/>
          <pc:sldMk cId="2324697639" sldId="3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026DB-6B3C-4F92-B654-8CD32105DD43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45DC-DD7B-4956-BC4F-27645F50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1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1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BF586-3D23-048A-311C-839224995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A1FA7D-3377-DF0A-F53D-BB6B8B008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943300-B9B3-0B38-ED1D-1D061E305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B65D4-30DE-0FD6-3702-DC3C5410D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87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C6971-4C88-3493-1C67-72EB36021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F98270-614A-DC37-CB2E-B8EEDF37F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6C1CC7-483A-8608-4E86-F29D47A21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96DF9-F9FC-7C76-B3DE-6F443B028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79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BE924-A893-E8F0-E4E8-85BCD3CBC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C78776-8C54-DC7C-3A2E-F6C53E824E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923231-9B90-574D-1C30-23235747A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E633-F6BF-B701-075A-28207320F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040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7761D-868C-E086-DBF4-10BC54997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0A161-7EC3-A446-F3B3-8779BC32C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FEE7F-6EB1-EC42-1AC8-7A81FA2C5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F3E03-30E8-1BA6-B797-CC089CE17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56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D0999-6AE7-8E37-A847-29F387C08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F76682-1A94-4CBF-FD8A-4EF3E6E06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B28B80-E6B1-9200-F256-8892ACC4B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D7557-2CFE-1B76-CC22-D4C178BC3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806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7069D-A9CE-AEC4-4A57-A88038223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6A432A-A6D6-A87F-70FB-A8F9CF67F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FDA012-DA05-CF98-05C1-C833B41B1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984DB-55E9-E03B-CFC5-2B899C492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04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F86A4-CBBD-8A5A-17DE-974478440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46DC1B-1A59-2D5B-63A2-B8AE1C1E3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1580E6-EED6-766C-84D3-FA89DA56E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60C4F-6A34-1E21-46C6-3C4C6CE2A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29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7402-7780-48B4-AA0D-DBEC6D3D86C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38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0E23F-00A4-4327-5CA3-90A38DC9C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27962C-6EF4-3E12-20B3-8BBC133CC1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D5A620-9E48-A551-AB1D-4A167E1EB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Delgate</a:t>
            </a:r>
            <a:r>
              <a:rPr lang="en-GB" dirty="0"/>
              <a:t> – family member or shop staff, check in with girl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17171-1329-C163-F152-6E7C1B323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327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3F30C-649B-34FE-1F2F-D450B5BB5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89DE1-4D85-66F3-F2AB-BB28A137C7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67EAD6-7DD1-7305-4BBE-676F53F47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Delegate/Direct Action.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B88AD-5D6A-3050-C0F2-C400342E98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26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08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6DB57-3022-0F8F-AFC4-D0C47C935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8AF29E-13A2-D5A7-843C-2CF13A48F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644581-47CD-7DA5-E0A7-4B18CAD2B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Distract/Delay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C49AF-2EC6-0E62-6812-61E440CDB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989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A2B49-BBF8-284E-FFC2-78E5461E9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74D90-849C-186B-B3DB-17C49CC817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FCBED6-0569-2318-E4AF-9D4D05B1C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E0A4E-1166-5CC9-876D-3B4D115FA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7164-ABF3-43B5-A40B-1A65ACC7A2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6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0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89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each part of the acronym bold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91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07258-D9DD-D256-FE8F-2A1E9AB28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22512F-66C7-9AA8-746F-E6FAE46B4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FF45A5-C081-144B-4B79-9A28E3EBD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F86CB-D6F1-3728-E03E-14309895B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170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719E2-7349-F38C-665C-078FF6BFA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B04888-145E-B425-6B6E-DA9D8F629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28D0C6-EDA5-90FE-FD46-BAB587ADC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22702-982A-B0A7-18DF-65490A0B6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7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CE839-A3F9-2362-E931-F9FDC275E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554E0A-E4A5-B178-1B6A-23B2D08DB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6F4F7E-8A84-16A4-C1F3-091A39C86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D9BDD-4CC6-5A41-BC5F-3D385A315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7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0A6D7-60A7-B699-9734-921E3079F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94B59-4DF4-B3D2-AB29-921AAAAF1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51687-5FAA-8894-1715-3F127E36B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CB1F-0A81-C337-C5CD-C4FBDA4B2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845DC-DD7B-4956-BC4F-27645F50B0F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57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C7AC-D5DD-3D20-FB88-1B74CFF11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56B30-D9E5-5CD6-FC47-2642220F9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FFF66-8A9D-E617-6F47-E7CF7B8F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C5B32-5B33-E699-3821-940CEA59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6AC34-9DBE-0399-302C-8BE50DD1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76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871D-C6D6-5511-E02A-3D87D7E9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67011-82B2-712C-A890-5C07CCBAC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2756C-BBD1-7599-D906-E5035AC7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C83C-3FBC-C028-D75C-FF1F7F9E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566DA-3CA9-1F50-1D22-AED9FE06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46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EB2157-8014-5322-B26B-9D41CAD5A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90AE0-13F4-6478-73AB-462329100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57E26-8274-527D-5015-548A02F0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88C39-CA0C-1E5E-A46C-78228C95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C6101-9DB1-87F0-942D-61A24646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45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8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2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50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45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17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5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6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EEF4-A28D-BB2B-4B5C-363B9B3B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56681-DF54-1187-BB1C-E031950AE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1263E-C9F6-54B9-1AA1-F5D6ADE8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07920-74B1-9957-2BD2-650383FA8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8647-D300-5554-16AD-0AF85032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07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77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92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AFE21-D61A-AA5F-075F-C1FCFEE5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3CA18-0B5F-EE16-DDBD-389CA148B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CFC20-8AC9-3B64-A1B3-88BA3C727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74E6B-C2A2-B3D0-495C-CA59CE4A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DE937-5635-BEC0-28FE-33484C5B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22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38592-4FFC-66E6-5D07-F31C60FF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7A1A-C78B-2814-A759-6F805A832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C791F-27F1-FD1B-70E1-9F9220AF0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451C3-4E04-E9D3-8A1B-A800E473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A23A2-6D2F-F648-57AC-AF6FAA49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0389A-0F5F-21B4-6B64-A27FDC36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5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0568-42EC-9BBF-BD8D-BA595618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34B4B-C001-4620-557C-EBC96606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04DCD-093E-BB5C-56D5-F30C69BAB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E2649-BB2B-BD74-66DA-FD2BD07B2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0E2B5-6351-F2D0-7EC1-0083CC3FB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4300CB-AF81-4BB7-9C5D-A8487C64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4D182-02C1-0219-C76E-9D8D232B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30722B-542E-E06B-B0D1-30FA4EE3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9310-89E5-93E9-FE38-A1EA6EEA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94516-1108-EAA6-A115-C3698F8A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FFDFB-21DC-A939-DE36-A2FE7DACF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B5518-379F-432F-A247-36D392F3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6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C9FCB-6D2B-ED50-D72B-9FBBA06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403C5-48F2-0A25-A2B4-1CFD71C9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2121E-ECA2-9CC1-07FA-0EB70168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7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F409-50D0-BABE-7CF3-0CB0AA3A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0E8A2-5AD7-EB37-C672-8D5EFE511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5BBB5-E6BB-0F84-0177-BD0E632EF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46E7D-B803-B81E-98B2-5D8FE410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112D8-630E-0ACD-E83D-1DC91805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4D915-C945-35A7-80C9-61417DA4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4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532A-E05B-A8C0-20A2-7835119A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089F4-B5C9-9E8B-3C88-4D3F4CC51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80C63-A02A-C634-A208-239586BFE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84068-C7E1-03D6-0041-7BF46616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235E-DAB0-4021-ADB0-41A448E292D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605A9-2AFC-D07E-8B4E-A687CC38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70F45-EBC8-B1DC-C938-D8E16D55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B227C-7256-BEFF-36B0-BA868B4B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8FC1C-6255-5365-63C8-EF0C21FE5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9DAC6-3036-EA7C-10BA-ABC3D2A7B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39235E-DAB0-4021-ADB0-41A448E292D4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DC778-8EC3-8917-681D-08ADD7BB7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DB774-4169-7B6D-0243-4C78D7FF3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0BBB77-A526-4D4F-818A-135122AF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7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hyperlink" Target="https://creativecommons.org/licenses/by-nc-nd/4.0/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B73EBB-70B7-B4FC-09E1-46220444CDCD}"/>
              </a:ext>
            </a:extLst>
          </p:cNvPr>
          <p:cNvGrpSpPr/>
          <p:nvPr/>
        </p:nvGrpSpPr>
        <p:grpSpPr>
          <a:xfrm>
            <a:off x="2709583" y="124428"/>
            <a:ext cx="6772829" cy="6609144"/>
            <a:chOff x="4721395" y="2050921"/>
            <a:chExt cx="2749207" cy="27561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54E388-BB35-E035-B0F4-B2816EBF0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9" t="6252" r="8558" b="695"/>
            <a:stretch/>
          </p:blipFill>
          <p:spPr>
            <a:xfrm>
              <a:off x="4721395" y="2050921"/>
              <a:ext cx="2749207" cy="2756153"/>
            </a:xfrm>
            <a:prstGeom prst="rect">
              <a:avLst/>
            </a:prstGeom>
          </p:spPr>
        </p:pic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AF1F5BC0-9338-32B5-579E-8D847C07DF92}"/>
                </a:ext>
              </a:extLst>
            </p:cNvPr>
            <p:cNvSpPr/>
            <p:nvPr/>
          </p:nvSpPr>
          <p:spPr>
            <a:xfrm>
              <a:off x="4997722" y="2307962"/>
              <a:ext cx="2196555" cy="224207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64EF23C-D8F5-E198-DA37-2A6B79201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91" b="28907"/>
          <a:stretch/>
        </p:blipFill>
        <p:spPr>
          <a:xfrm>
            <a:off x="3924297" y="2427790"/>
            <a:ext cx="4343400" cy="20024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C7C5E-2262-8E4A-73C1-CD8A78283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409" y="5771684"/>
            <a:ext cx="2874278" cy="9241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CB481E-F98F-5312-534E-1821FC6AC60F}"/>
              </a:ext>
            </a:extLst>
          </p:cNvPr>
          <p:cNvSpPr txBox="1"/>
          <p:nvPr/>
        </p:nvSpPr>
        <p:spPr>
          <a:xfrm>
            <a:off x="3070857" y="3783879"/>
            <a:ext cx="60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ont Bold" panose="00000900000000000000" pitchFamily="50" charset="0"/>
              </a:rPr>
              <a:t>Week 5</a:t>
            </a:r>
            <a:endParaRPr lang="en-GB" sz="3600" b="1" dirty="0"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2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E563F-8E62-4F31-61DD-D0F7F03D4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66F3ECD-6396-F25C-B40C-011F4174E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627B93-F723-7964-7ACE-95E466D579FB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A waving man">
            <a:extLst>
              <a:ext uri="{FF2B5EF4-FFF2-40B4-BE49-F238E27FC236}">
                <a16:creationId xmlns:a16="http://schemas.microsoft.com/office/drawing/2014/main" id="{8630639B-A19A-9B71-C8A2-BF1A310C15A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6392" b="61787"/>
          <a:stretch>
            <a:fillRect/>
          </a:stretch>
        </p:blipFill>
        <p:spPr>
          <a:xfrm>
            <a:off x="163776" y="3765903"/>
            <a:ext cx="2017690" cy="2825295"/>
          </a:xfrm>
          <a:prstGeom prst="rect">
            <a:avLst/>
          </a:prstGeom>
        </p:spPr>
      </p:pic>
      <p:pic>
        <p:nvPicPr>
          <p:cNvPr id="4" name="Graphic 3" descr="Woman in black skirt">
            <a:extLst>
              <a:ext uri="{FF2B5EF4-FFF2-40B4-BE49-F238E27FC236}">
                <a16:creationId xmlns:a16="http://schemas.microsoft.com/office/drawing/2014/main" id="{D4B7A23F-2275-C2F6-92DA-E2A92820F1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013" r="-1" b="56018"/>
          <a:stretch>
            <a:fillRect/>
          </a:stretch>
        </p:blipFill>
        <p:spPr>
          <a:xfrm flipH="1">
            <a:off x="9138126" y="3765903"/>
            <a:ext cx="2890098" cy="2825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F88132-2600-BC20-023A-9C6E0A867728}"/>
              </a:ext>
            </a:extLst>
          </p:cNvPr>
          <p:cNvSpPr txBox="1"/>
          <p:nvPr/>
        </p:nvSpPr>
        <p:spPr>
          <a:xfrm>
            <a:off x="3243069" y="1316883"/>
            <a:ext cx="5705862" cy="280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>
                <a:latin typeface="Mont" panose="00000700000000000000" pitchFamily="50" charset="0"/>
              </a:rPr>
              <a:t>We can’t control 100% of a relationship, but we can try to  make a positive impact in our 50%.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8BFDD9-93C5-B811-BDD7-0C75F396ED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"/>
          </a:blip>
          <a:srcRect t="16586" b="24768"/>
          <a:stretch/>
        </p:blipFill>
        <p:spPr>
          <a:xfrm>
            <a:off x="1065491" y="478811"/>
            <a:ext cx="10061018" cy="5900377"/>
          </a:xfrm>
          <a:prstGeom prst="rect">
            <a:avLst/>
          </a:prstGeom>
        </p:spPr>
      </p:pic>
      <p:pic>
        <p:nvPicPr>
          <p:cNvPr id="8" name="Picture 7" descr="A black circle with a white circle&#10;&#10;AI-generated content may be incorrect.">
            <a:extLst>
              <a:ext uri="{FF2B5EF4-FFF2-40B4-BE49-F238E27FC236}">
                <a16:creationId xmlns:a16="http://schemas.microsoft.com/office/drawing/2014/main" id="{7AECD5EF-729E-600A-9979-2C708E040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11854" r="10497" b="11465"/>
          <a:stretch>
            <a:fillRect/>
          </a:stretch>
        </p:blipFill>
        <p:spPr>
          <a:xfrm>
            <a:off x="7758347" y="4333506"/>
            <a:ext cx="1781438" cy="172589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D0E872B-8CB0-FC5C-D880-3B0A46BF982D}"/>
              </a:ext>
            </a:extLst>
          </p:cNvPr>
          <p:cNvGrpSpPr/>
          <p:nvPr/>
        </p:nvGrpSpPr>
        <p:grpSpPr>
          <a:xfrm>
            <a:off x="2652215" y="4333506"/>
            <a:ext cx="1781438" cy="1725898"/>
            <a:chOff x="2652215" y="4333506"/>
            <a:chExt cx="1781438" cy="1725898"/>
          </a:xfrm>
        </p:grpSpPr>
        <p:pic>
          <p:nvPicPr>
            <p:cNvPr id="9" name="Picture 8" descr="A black circle with a white circle&#10;&#10;AI-generated content may be incorrect.">
              <a:extLst>
                <a:ext uri="{FF2B5EF4-FFF2-40B4-BE49-F238E27FC236}">
                  <a16:creationId xmlns:a16="http://schemas.microsoft.com/office/drawing/2014/main" id="{847B86F5-3EB7-5E18-9A26-9507A15DD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4" t="11854" r="10497" b="11465"/>
            <a:stretch>
              <a:fillRect/>
            </a:stretch>
          </p:blipFill>
          <p:spPr>
            <a:xfrm flipH="1">
              <a:off x="2652215" y="4333506"/>
              <a:ext cx="1781438" cy="17258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3709A3-421E-818B-5D57-87D64CFE88B8}"/>
                </a:ext>
              </a:extLst>
            </p:cNvPr>
            <p:cNvSpPr txBox="1"/>
            <p:nvPr/>
          </p:nvSpPr>
          <p:spPr>
            <a:xfrm>
              <a:off x="3243069" y="5011789"/>
              <a:ext cx="73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bg1"/>
                  </a:solidFill>
                  <a:latin typeface="Mont" panose="00000700000000000000" pitchFamily="50" charset="0"/>
                </a:rPr>
                <a:t>50%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EADA25A-AC91-72A2-4B31-0C5EDE820FB6}"/>
              </a:ext>
            </a:extLst>
          </p:cNvPr>
          <p:cNvSpPr txBox="1"/>
          <p:nvPr/>
        </p:nvSpPr>
        <p:spPr>
          <a:xfrm>
            <a:off x="8327254" y="4996400"/>
            <a:ext cx="73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Mont" panose="00000700000000000000" pitchFamily="50" charset="0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4030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BACEAB-7E4B-C763-E368-210258434AD6}"/>
              </a:ext>
            </a:extLst>
          </p:cNvPr>
          <p:cNvSpPr txBox="1"/>
          <p:nvPr/>
        </p:nvSpPr>
        <p:spPr>
          <a:xfrm>
            <a:off x="910100" y="1843950"/>
            <a:ext cx="37945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" panose="00000700000000000000" pitchFamily="50" charset="0"/>
              </a:rPr>
              <a:t>In our 50%, we should consider the other person’s: </a:t>
            </a:r>
          </a:p>
        </p:txBody>
      </p:sp>
      <p:pic>
        <p:nvPicPr>
          <p:cNvPr id="4" name="Picture 3" descr="A black circle with a white circle&#10;&#10;AI-generated content may be incorrect.">
            <a:extLst>
              <a:ext uri="{FF2B5EF4-FFF2-40B4-BE49-F238E27FC236}">
                <a16:creationId xmlns:a16="http://schemas.microsoft.com/office/drawing/2014/main" id="{FE765FA9-7AB4-5E72-B353-B88F0627D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0" t="16597" r="17197" b="15754"/>
          <a:stretch>
            <a:fillRect/>
          </a:stretch>
        </p:blipFill>
        <p:spPr>
          <a:xfrm flipH="1">
            <a:off x="5973169" y="478811"/>
            <a:ext cx="5851060" cy="6112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CF9152-91A6-7173-C2F6-5715BAAC461A}"/>
              </a:ext>
            </a:extLst>
          </p:cNvPr>
          <p:cNvSpPr txBox="1"/>
          <p:nvPr/>
        </p:nvSpPr>
        <p:spPr>
          <a:xfrm>
            <a:off x="7597182" y="2075173"/>
            <a:ext cx="2721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Mont Bold" panose="00000900000000000000" pitchFamily="50" charset="0"/>
              </a:rPr>
              <a:t>Choices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E769E-A21A-A478-D935-6FC6EFB7B19D}"/>
              </a:ext>
            </a:extLst>
          </p:cNvPr>
          <p:cNvSpPr txBox="1"/>
          <p:nvPr/>
        </p:nvSpPr>
        <p:spPr>
          <a:xfrm>
            <a:off x="7717889" y="2752086"/>
            <a:ext cx="2721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Mont Bold" panose="00000900000000000000" pitchFamily="50" charset="0"/>
              </a:rPr>
              <a:t>Identity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3C9D7B-2969-0810-2525-BD10234B458E}"/>
              </a:ext>
            </a:extLst>
          </p:cNvPr>
          <p:cNvSpPr txBox="1"/>
          <p:nvPr/>
        </p:nvSpPr>
        <p:spPr>
          <a:xfrm>
            <a:off x="7334388" y="3428999"/>
            <a:ext cx="3225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Mont Bold" panose="00000900000000000000" pitchFamily="50" charset="0"/>
              </a:rPr>
              <a:t>Boundaries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FCB518-F1FD-0646-C034-567667309439}"/>
              </a:ext>
            </a:extLst>
          </p:cNvPr>
          <p:cNvSpPr txBox="1"/>
          <p:nvPr/>
        </p:nvSpPr>
        <p:spPr>
          <a:xfrm>
            <a:off x="7942389" y="4219072"/>
            <a:ext cx="2503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Mont" panose="00000700000000000000" pitchFamily="50" charset="0"/>
              </a:rPr>
              <a:t>Consent</a:t>
            </a:r>
            <a:r>
              <a:rPr lang="en-GB" sz="3600" dirty="0">
                <a:solidFill>
                  <a:schemeClr val="bg1"/>
                </a:solidFill>
                <a:latin typeface="Mont" panose="00000700000000000000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85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56" y="900794"/>
            <a:ext cx="1921086" cy="1879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0BB40E-D908-AE63-D718-BCD8A027F341}"/>
              </a:ext>
            </a:extLst>
          </p:cNvPr>
          <p:cNvSpPr txBox="1"/>
          <p:nvPr/>
        </p:nvSpPr>
        <p:spPr>
          <a:xfrm>
            <a:off x="603498" y="3369896"/>
            <a:ext cx="1098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Mont" panose="00000700000000000000" pitchFamily="50" charset="0"/>
              </a:rPr>
              <a:t>What do we </a:t>
            </a:r>
            <a:r>
              <a:rPr lang="en-GB" sz="4000" b="1" dirty="0">
                <a:latin typeface="Mont Bold" panose="00000900000000000000"/>
              </a:rPr>
              <a:t>associate </a:t>
            </a:r>
            <a:r>
              <a:rPr lang="en-GB" sz="4000" dirty="0">
                <a:latin typeface="Mont" panose="00000700000000000000" pitchFamily="50" charset="0"/>
              </a:rPr>
              <a:t>with consent?</a:t>
            </a:r>
          </a:p>
        </p:txBody>
      </p:sp>
    </p:spTree>
    <p:extLst>
      <p:ext uri="{BB962C8B-B14F-4D97-AF65-F5344CB8AC3E}">
        <p14:creationId xmlns:p14="http://schemas.microsoft.com/office/powerpoint/2010/main" val="65313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1D46C-C731-0439-689F-A8A60A38C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64FC7A9-71F1-53C3-0D89-BB86C2175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8C64BF-9B15-4D8E-0FB8-493E9EE018ED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B4E717-1041-1C3C-8CA2-B21A872F8B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7" name="Picture 6" descr="A black and white drawing of french fries&#10;&#10;AI-generated content may be incorrect.">
            <a:extLst>
              <a:ext uri="{FF2B5EF4-FFF2-40B4-BE49-F238E27FC236}">
                <a16:creationId xmlns:a16="http://schemas.microsoft.com/office/drawing/2014/main" id="{D795994C-22B4-3E7E-29C3-E9A17C9C0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13964" r="9736" b="3891"/>
          <a:stretch>
            <a:fillRect/>
          </a:stretch>
        </p:blipFill>
        <p:spPr>
          <a:xfrm>
            <a:off x="395785" y="612212"/>
            <a:ext cx="5076967" cy="5633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589DC4-5267-49F3-7FD2-CFAC8D1791DE}"/>
              </a:ext>
            </a:extLst>
          </p:cNvPr>
          <p:cNvSpPr txBox="1"/>
          <p:nvPr/>
        </p:nvSpPr>
        <p:spPr>
          <a:xfrm>
            <a:off x="5419042" y="1078890"/>
            <a:ext cx="6121020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latin typeface="Mont" panose="00000700000000000000" pitchFamily="50" charset="0"/>
              </a:rPr>
              <a:t>F</a:t>
            </a:r>
            <a:r>
              <a:rPr lang="en-US" sz="2400" b="1" dirty="0">
                <a:latin typeface="Mont" panose="00000700000000000000" pitchFamily="50" charset="0"/>
              </a:rPr>
              <a:t>reely given: </a:t>
            </a:r>
            <a:r>
              <a:rPr lang="en-US" sz="2400" dirty="0">
                <a:latin typeface="Mont" panose="00000700000000000000" pitchFamily="50" charset="0"/>
              </a:rPr>
              <a:t>Given without pressure, force, exploitation.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latin typeface="Mont" panose="00000700000000000000" pitchFamily="50" charset="0"/>
              </a:rPr>
              <a:t>R</a:t>
            </a:r>
            <a:r>
              <a:rPr lang="en-US" sz="2400" dirty="0">
                <a:latin typeface="Mont" panose="00000700000000000000" pitchFamily="50" charset="0"/>
              </a:rPr>
              <a:t>eversible: Can be withdrawn at any time.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latin typeface="Mont" panose="00000700000000000000" pitchFamily="50" charset="0"/>
              </a:rPr>
              <a:t>I</a:t>
            </a:r>
            <a:r>
              <a:rPr lang="en-US" sz="2400" dirty="0">
                <a:latin typeface="Mont" panose="00000700000000000000" pitchFamily="50" charset="0"/>
              </a:rPr>
              <a:t>nformed: Knowing what you’re agreeing to.</a:t>
            </a:r>
          </a:p>
          <a:p>
            <a:pPr>
              <a:lnSpc>
                <a:spcPct val="150000"/>
              </a:lnSpc>
            </a:pPr>
            <a:r>
              <a:rPr lang="en-US" sz="2400" u="sng" dirty="0">
                <a:latin typeface="Mont" panose="00000700000000000000" pitchFamily="50" charset="0"/>
              </a:rPr>
              <a:t>E</a:t>
            </a:r>
            <a:r>
              <a:rPr lang="en-US" sz="2400" dirty="0">
                <a:latin typeface="Mont" panose="00000700000000000000" pitchFamily="50" charset="0"/>
              </a:rPr>
              <a:t>nthusiastic: Body language, tone etc.</a:t>
            </a:r>
          </a:p>
          <a:p>
            <a:pPr>
              <a:lnSpc>
                <a:spcPct val="150000"/>
              </a:lnSpc>
            </a:pPr>
            <a:r>
              <a:rPr lang="en-US" sz="2400" b="1" u="sng" dirty="0">
                <a:latin typeface="Mont" panose="00000700000000000000" pitchFamily="50" charset="0"/>
              </a:rPr>
              <a:t>S</a:t>
            </a:r>
            <a:r>
              <a:rPr lang="en-US" sz="2400" b="1" dirty="0">
                <a:latin typeface="Mont" panose="00000700000000000000" pitchFamily="50" charset="0"/>
              </a:rPr>
              <a:t>pecific</a:t>
            </a:r>
            <a:r>
              <a:rPr lang="en-US" sz="2400" dirty="0">
                <a:latin typeface="Mont" panose="00000700000000000000" pitchFamily="50" charset="0"/>
              </a:rPr>
              <a:t>: Consent for one thing is not for everything</a:t>
            </a:r>
            <a:endParaRPr lang="en-GB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91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315D2-16E8-B92E-DBD4-9E46382A2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51CC100-F86B-3D05-2DBE-5C18173B5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CBD37B-9F4D-5CB1-4372-513D981779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C473FC-5EC9-C955-023B-AF685D9FC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7" name="Picture 6" descr="A black and white drawing of french fries&#10;&#10;AI-generated content may be incorrect.">
            <a:extLst>
              <a:ext uri="{FF2B5EF4-FFF2-40B4-BE49-F238E27FC236}">
                <a16:creationId xmlns:a16="http://schemas.microsoft.com/office/drawing/2014/main" id="{2229C647-A84C-DC08-6A5C-B2A44ABFF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13964" r="9736" b="3891"/>
          <a:stretch>
            <a:fillRect/>
          </a:stretch>
        </p:blipFill>
        <p:spPr>
          <a:xfrm>
            <a:off x="395785" y="612212"/>
            <a:ext cx="5076967" cy="56335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10F3D2-6B34-C94A-6A70-9971888076ED}"/>
              </a:ext>
            </a:extLst>
          </p:cNvPr>
          <p:cNvSpPr/>
          <p:nvPr/>
        </p:nvSpPr>
        <p:spPr>
          <a:xfrm>
            <a:off x="1364776" y="4217158"/>
            <a:ext cx="764275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21F86C-8006-FC83-1433-E18EE416E72B}"/>
              </a:ext>
            </a:extLst>
          </p:cNvPr>
          <p:cNvSpPr/>
          <p:nvPr/>
        </p:nvSpPr>
        <p:spPr>
          <a:xfrm>
            <a:off x="1930729" y="4217158"/>
            <a:ext cx="764275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F1A31-9099-B145-5BDE-F3553B68113C}"/>
              </a:ext>
            </a:extLst>
          </p:cNvPr>
          <p:cNvSpPr/>
          <p:nvPr/>
        </p:nvSpPr>
        <p:spPr>
          <a:xfrm>
            <a:off x="3139972" y="4328615"/>
            <a:ext cx="764275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FB6772-703E-1284-77D3-31E4E17DBCCA}"/>
              </a:ext>
            </a:extLst>
          </p:cNvPr>
          <p:cNvSpPr/>
          <p:nvPr/>
        </p:nvSpPr>
        <p:spPr>
          <a:xfrm>
            <a:off x="3701740" y="4217157"/>
            <a:ext cx="764275" cy="1039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91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0E58A-22EF-3DC1-8675-BE9450CB4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79D76A-33E7-E0F5-91FB-5BF9B4CB6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D8D556-23A9-B610-E058-402A63F0A187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EB718F-8E09-C867-D2EA-3D7A0FB50F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7" name="Picture 6" descr="A black and white drawing of french fries&#10;&#10;AI-generated content may be incorrect.">
            <a:extLst>
              <a:ext uri="{FF2B5EF4-FFF2-40B4-BE49-F238E27FC236}">
                <a16:creationId xmlns:a16="http://schemas.microsoft.com/office/drawing/2014/main" id="{CF8F51DA-E4BC-EC04-5B44-EE74C690E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13964" r="9736" b="3891"/>
          <a:stretch>
            <a:fillRect/>
          </a:stretch>
        </p:blipFill>
        <p:spPr>
          <a:xfrm>
            <a:off x="395785" y="612212"/>
            <a:ext cx="5076967" cy="5633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3129FC-8ADB-3464-5C0D-327D1A364FC7}"/>
              </a:ext>
            </a:extLst>
          </p:cNvPr>
          <p:cNvSpPr txBox="1"/>
          <p:nvPr/>
        </p:nvSpPr>
        <p:spPr>
          <a:xfrm>
            <a:off x="5598964" y="1711222"/>
            <a:ext cx="61210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u="sng" dirty="0">
                <a:latin typeface="Mont" panose="00000700000000000000" pitchFamily="50" charset="0"/>
              </a:rPr>
              <a:t>I</a:t>
            </a:r>
            <a:r>
              <a:rPr lang="en-US" sz="4800" dirty="0">
                <a:latin typeface="Mont" panose="00000700000000000000" pitchFamily="50" charset="0"/>
              </a:rPr>
              <a:t>nformed: Knowing what you’re agreeing to.</a:t>
            </a:r>
          </a:p>
        </p:txBody>
      </p:sp>
    </p:spTree>
    <p:extLst>
      <p:ext uri="{BB962C8B-B14F-4D97-AF65-F5344CB8AC3E}">
        <p14:creationId xmlns:p14="http://schemas.microsoft.com/office/powerpoint/2010/main" val="388912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1D5F7-D0B0-6D5F-FC88-96CBCD4C3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1542085-A45F-12F0-BD40-D032B19A3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16D258-5464-C019-6F54-689A5DC0C09A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8D877B-460B-1BE3-E087-38B51B1019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7" name="Picture 6" descr="A black and white drawing of french fries&#10;&#10;AI-generated content may be incorrect.">
            <a:extLst>
              <a:ext uri="{FF2B5EF4-FFF2-40B4-BE49-F238E27FC236}">
                <a16:creationId xmlns:a16="http://schemas.microsoft.com/office/drawing/2014/main" id="{56FA6BBB-4CEE-1687-61ED-E6CDF613E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13964" r="9736" b="3891"/>
          <a:stretch>
            <a:fillRect/>
          </a:stretch>
        </p:blipFill>
        <p:spPr>
          <a:xfrm>
            <a:off x="395785" y="612212"/>
            <a:ext cx="5076967" cy="56335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78BCCD-4D62-8146-B42C-1E5FC45E293D}"/>
              </a:ext>
            </a:extLst>
          </p:cNvPr>
          <p:cNvSpPr/>
          <p:nvPr/>
        </p:nvSpPr>
        <p:spPr>
          <a:xfrm>
            <a:off x="2695003" y="4217158"/>
            <a:ext cx="764275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F874F5-BD2A-4A3D-BED3-B86D28069EE5}"/>
              </a:ext>
            </a:extLst>
          </p:cNvPr>
          <p:cNvSpPr/>
          <p:nvPr/>
        </p:nvSpPr>
        <p:spPr>
          <a:xfrm>
            <a:off x="2133235" y="4272885"/>
            <a:ext cx="815421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2785E-609D-0778-89BB-67D4A5623A22}"/>
              </a:ext>
            </a:extLst>
          </p:cNvPr>
          <p:cNvSpPr/>
          <p:nvPr/>
        </p:nvSpPr>
        <p:spPr>
          <a:xfrm>
            <a:off x="3139972" y="4328615"/>
            <a:ext cx="764275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8ECBC-9813-611D-96D5-0A0F80A4E7C3}"/>
              </a:ext>
            </a:extLst>
          </p:cNvPr>
          <p:cNvSpPr/>
          <p:nvPr/>
        </p:nvSpPr>
        <p:spPr>
          <a:xfrm>
            <a:off x="3701740" y="4217157"/>
            <a:ext cx="764275" cy="1039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490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7FB3B-D8F9-253F-4268-AFA83EC2C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4F01F6-9954-B043-020E-888E964168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F13BE0-124B-4DA1-4E09-C6E9629C4D1D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08842-5305-DABF-09DB-69BED090C3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7" name="Picture 6" descr="A black and white drawing of french fries&#10;&#10;AI-generated content may be incorrect.">
            <a:extLst>
              <a:ext uri="{FF2B5EF4-FFF2-40B4-BE49-F238E27FC236}">
                <a16:creationId xmlns:a16="http://schemas.microsoft.com/office/drawing/2014/main" id="{CCEC9A8D-829B-1F3A-0496-D722A11FC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13964" r="9736" b="3891"/>
          <a:stretch>
            <a:fillRect/>
          </a:stretch>
        </p:blipFill>
        <p:spPr>
          <a:xfrm>
            <a:off x="395785" y="612212"/>
            <a:ext cx="5076967" cy="56335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152B34-7278-55FF-B8F9-81C1B7E2DC1A}"/>
              </a:ext>
            </a:extLst>
          </p:cNvPr>
          <p:cNvSpPr txBox="1"/>
          <p:nvPr/>
        </p:nvSpPr>
        <p:spPr>
          <a:xfrm>
            <a:off x="5419042" y="1777923"/>
            <a:ext cx="61210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u="sng" dirty="0">
                <a:latin typeface="Mont" panose="00000700000000000000" pitchFamily="50" charset="0"/>
              </a:rPr>
              <a:t>F</a:t>
            </a:r>
            <a:r>
              <a:rPr lang="en-US" sz="4800" b="1" dirty="0">
                <a:latin typeface="Mont" panose="00000700000000000000" pitchFamily="50" charset="0"/>
              </a:rPr>
              <a:t>reely given: </a:t>
            </a:r>
            <a:r>
              <a:rPr lang="en-US" sz="4800" dirty="0">
                <a:latin typeface="Mont" panose="00000700000000000000" pitchFamily="50" charset="0"/>
              </a:rPr>
              <a:t>Given without pressure, force, exploitation.</a:t>
            </a:r>
          </a:p>
        </p:txBody>
      </p:sp>
    </p:spTree>
    <p:extLst>
      <p:ext uri="{BB962C8B-B14F-4D97-AF65-F5344CB8AC3E}">
        <p14:creationId xmlns:p14="http://schemas.microsoft.com/office/powerpoint/2010/main" val="1956792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3A2CD-2DB8-917D-979F-62D79DAF5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8A4374-0678-B616-CBE4-F206A2906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EAA1EE-EFBF-3AE1-6678-A07834175EDB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0E700F-B4C9-5D46-F0DB-232812C43F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7" name="Picture 6" descr="A black and white drawing of french fries&#10;&#10;AI-generated content may be incorrect.">
            <a:extLst>
              <a:ext uri="{FF2B5EF4-FFF2-40B4-BE49-F238E27FC236}">
                <a16:creationId xmlns:a16="http://schemas.microsoft.com/office/drawing/2014/main" id="{1CE07A9B-FD11-CCCF-2DEC-23B672C39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13964" r="9736" b="3891"/>
          <a:stretch>
            <a:fillRect/>
          </a:stretch>
        </p:blipFill>
        <p:spPr>
          <a:xfrm>
            <a:off x="395785" y="612212"/>
            <a:ext cx="5076967" cy="56335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4098E6-7356-916C-F11A-2D1936DA85D1}"/>
              </a:ext>
            </a:extLst>
          </p:cNvPr>
          <p:cNvSpPr/>
          <p:nvPr/>
        </p:nvSpPr>
        <p:spPr>
          <a:xfrm>
            <a:off x="2695003" y="4217158"/>
            <a:ext cx="764275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C16A77-0B7A-54AE-12BE-6EA33187F207}"/>
              </a:ext>
            </a:extLst>
          </p:cNvPr>
          <p:cNvSpPr/>
          <p:nvPr/>
        </p:nvSpPr>
        <p:spPr>
          <a:xfrm>
            <a:off x="1317814" y="4272885"/>
            <a:ext cx="815421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4D5B75-2DF5-DCA6-F97B-BABC261E9D57}"/>
              </a:ext>
            </a:extLst>
          </p:cNvPr>
          <p:cNvSpPr/>
          <p:nvPr/>
        </p:nvSpPr>
        <p:spPr>
          <a:xfrm>
            <a:off x="3139972" y="4328615"/>
            <a:ext cx="764275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FB6192-97DE-3F0C-65B4-E5806C3A23C6}"/>
              </a:ext>
            </a:extLst>
          </p:cNvPr>
          <p:cNvSpPr/>
          <p:nvPr/>
        </p:nvSpPr>
        <p:spPr>
          <a:xfrm>
            <a:off x="3701740" y="4217157"/>
            <a:ext cx="764275" cy="1039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868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D2B83-48BD-42B3-513D-79378904C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220D7B2-1081-03E2-EB88-30D0A27AF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3D373D-BD3C-252F-7E92-4D5903FEEF27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6EF0C9-9622-1C63-0953-D8B0E13341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7" name="Picture 6" descr="A black and white drawing of french fries&#10;&#10;AI-generated content may be incorrect.">
            <a:extLst>
              <a:ext uri="{FF2B5EF4-FFF2-40B4-BE49-F238E27FC236}">
                <a16:creationId xmlns:a16="http://schemas.microsoft.com/office/drawing/2014/main" id="{EE30AB7C-7095-5DB7-A600-CB48E6A6D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13964" r="9736" b="3891"/>
          <a:stretch>
            <a:fillRect/>
          </a:stretch>
        </p:blipFill>
        <p:spPr>
          <a:xfrm>
            <a:off x="395785" y="612212"/>
            <a:ext cx="5076967" cy="56335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314EA9-3956-BECC-C6AB-C204253C0DFC}"/>
              </a:ext>
            </a:extLst>
          </p:cNvPr>
          <p:cNvSpPr txBox="1"/>
          <p:nvPr/>
        </p:nvSpPr>
        <p:spPr>
          <a:xfrm>
            <a:off x="5419042" y="1777923"/>
            <a:ext cx="612102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u="sng" dirty="0">
                <a:latin typeface="Mont" panose="00000700000000000000" pitchFamily="50" charset="0"/>
              </a:rPr>
              <a:t>R</a:t>
            </a:r>
            <a:r>
              <a:rPr lang="en-US" sz="4800" dirty="0">
                <a:latin typeface="Mont" panose="00000700000000000000" pitchFamily="50" charset="0"/>
              </a:rPr>
              <a:t>eversible: Can be withdrawn at any time.</a:t>
            </a:r>
          </a:p>
          <a:p>
            <a:pPr>
              <a:lnSpc>
                <a:spcPct val="150000"/>
              </a:lnSpc>
            </a:pPr>
            <a:endParaRPr lang="en-US" sz="4800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2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87" y="683521"/>
            <a:ext cx="1517271" cy="1484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603498" y="2167888"/>
            <a:ext cx="10985001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nt Bold" panose="00000900000000000000" pitchFamily="50" charset="0"/>
              </a:rPr>
              <a:t>Group Agreement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Mont" panose="00000700000000000000" pitchFamily="50" charset="0"/>
              </a:rPr>
              <a:t>1. When someone talks, we listen.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Mont" panose="00000700000000000000" pitchFamily="50" charset="0"/>
              </a:rPr>
              <a:t>2. We respect each other’s opinions and voice.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Mont" panose="00000700000000000000" pitchFamily="50" charset="0"/>
              </a:rPr>
              <a:t>3. We respect our own opinions and voice.</a:t>
            </a:r>
          </a:p>
        </p:txBody>
      </p:sp>
    </p:spTree>
    <p:extLst>
      <p:ext uri="{BB962C8B-B14F-4D97-AF65-F5344CB8AC3E}">
        <p14:creationId xmlns:p14="http://schemas.microsoft.com/office/powerpoint/2010/main" val="661086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026C3-2E7E-7CCB-8EB9-02A19E073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64F32AD-B8F6-AA09-4B5D-5F65348C4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0328F0-FE5B-7D7A-E7C4-3B3235F5C092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A8F634-084A-312E-CBF7-9EA5E517BC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7" name="Picture 6" descr="A black and white drawing of french fries&#10;&#10;AI-generated content may be incorrect.">
            <a:extLst>
              <a:ext uri="{FF2B5EF4-FFF2-40B4-BE49-F238E27FC236}">
                <a16:creationId xmlns:a16="http://schemas.microsoft.com/office/drawing/2014/main" id="{89B5D51A-379D-87DF-1A54-772F18822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13964" r="9736" b="3891"/>
          <a:stretch>
            <a:fillRect/>
          </a:stretch>
        </p:blipFill>
        <p:spPr>
          <a:xfrm>
            <a:off x="395785" y="612212"/>
            <a:ext cx="5076967" cy="56335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8A49AF-2A51-D7CD-9D84-3189B918A586}"/>
              </a:ext>
            </a:extLst>
          </p:cNvPr>
          <p:cNvSpPr/>
          <p:nvPr/>
        </p:nvSpPr>
        <p:spPr>
          <a:xfrm>
            <a:off x="2290636" y="4303425"/>
            <a:ext cx="764275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4A86C6-9A21-A7E5-C67E-A5C572A9EA35}"/>
              </a:ext>
            </a:extLst>
          </p:cNvPr>
          <p:cNvSpPr/>
          <p:nvPr/>
        </p:nvSpPr>
        <p:spPr>
          <a:xfrm>
            <a:off x="1317814" y="4272885"/>
            <a:ext cx="815421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92C7D1-DDDE-8C53-68C3-E7940D245ABB}"/>
              </a:ext>
            </a:extLst>
          </p:cNvPr>
          <p:cNvSpPr/>
          <p:nvPr/>
        </p:nvSpPr>
        <p:spPr>
          <a:xfrm>
            <a:off x="1970749" y="4217158"/>
            <a:ext cx="764275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F84E1B-7A19-B786-C661-306D6EA8AC23}"/>
              </a:ext>
            </a:extLst>
          </p:cNvPr>
          <p:cNvSpPr/>
          <p:nvPr/>
        </p:nvSpPr>
        <p:spPr>
          <a:xfrm>
            <a:off x="3701740" y="4217157"/>
            <a:ext cx="764275" cy="1039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382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85D05-F07E-9AF3-310C-E7CD54CC7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84F2674-2174-CFA7-6729-43A83A7E5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7F3D4A-188F-4743-9247-B41F0D838E48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8BBDE2-FBCA-8F19-3255-499C326583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7" name="Picture 6" descr="A black and white drawing of french fries&#10;&#10;AI-generated content may be incorrect.">
            <a:extLst>
              <a:ext uri="{FF2B5EF4-FFF2-40B4-BE49-F238E27FC236}">
                <a16:creationId xmlns:a16="http://schemas.microsoft.com/office/drawing/2014/main" id="{06F5DD3E-5B23-2066-7ABE-99269ECA4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13964" r="9736" b="3891"/>
          <a:stretch>
            <a:fillRect/>
          </a:stretch>
        </p:blipFill>
        <p:spPr>
          <a:xfrm>
            <a:off x="395785" y="612212"/>
            <a:ext cx="5076967" cy="56335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57CAC4-6B03-43CD-7B91-0B5B5CBF6900}"/>
              </a:ext>
            </a:extLst>
          </p:cNvPr>
          <p:cNvSpPr txBox="1"/>
          <p:nvPr/>
        </p:nvSpPr>
        <p:spPr>
          <a:xfrm>
            <a:off x="5419042" y="1777923"/>
            <a:ext cx="612102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u="sng" dirty="0">
                <a:latin typeface="Mont" panose="00000700000000000000" pitchFamily="50" charset="0"/>
              </a:rPr>
              <a:t>E</a:t>
            </a:r>
            <a:r>
              <a:rPr lang="en-US" sz="4800" dirty="0">
                <a:latin typeface="Mont" panose="00000700000000000000" pitchFamily="50" charset="0"/>
              </a:rPr>
              <a:t>nthusiastic: Body language, tone etc.</a:t>
            </a:r>
          </a:p>
          <a:p>
            <a:pPr>
              <a:lnSpc>
                <a:spcPct val="150000"/>
              </a:lnSpc>
            </a:pPr>
            <a:endParaRPr lang="en-US" sz="4800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1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9014D-5909-3BB2-74CA-0B239E02C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00B4D4-AF6B-5728-9EAF-6BA35B284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BA3F62-E6B6-BDE1-E461-2DCD5673407D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D57A74-F4A8-3851-4432-EAFD3C0B2C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7" name="Picture 6" descr="A black and white drawing of french fries&#10;&#10;AI-generated content may be incorrect.">
            <a:extLst>
              <a:ext uri="{FF2B5EF4-FFF2-40B4-BE49-F238E27FC236}">
                <a16:creationId xmlns:a16="http://schemas.microsoft.com/office/drawing/2014/main" id="{B2C21B88-EF11-8FD0-D9FD-CF0B1DAC3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13964" r="9736" b="3891"/>
          <a:stretch>
            <a:fillRect/>
          </a:stretch>
        </p:blipFill>
        <p:spPr>
          <a:xfrm>
            <a:off x="395785" y="612212"/>
            <a:ext cx="5076967" cy="56335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A448BB-9CB8-F0D3-75A6-7AD982B04048}"/>
              </a:ext>
            </a:extLst>
          </p:cNvPr>
          <p:cNvSpPr/>
          <p:nvPr/>
        </p:nvSpPr>
        <p:spPr>
          <a:xfrm>
            <a:off x="2290636" y="4303425"/>
            <a:ext cx="764275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AACD88-24ED-5219-5F85-E8168FEFBABF}"/>
              </a:ext>
            </a:extLst>
          </p:cNvPr>
          <p:cNvSpPr/>
          <p:nvPr/>
        </p:nvSpPr>
        <p:spPr>
          <a:xfrm>
            <a:off x="1317814" y="4272885"/>
            <a:ext cx="815421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BD1A8-BD43-CBF3-9D66-D6B9F1FF4AB4}"/>
              </a:ext>
            </a:extLst>
          </p:cNvPr>
          <p:cNvSpPr/>
          <p:nvPr/>
        </p:nvSpPr>
        <p:spPr>
          <a:xfrm>
            <a:off x="1970749" y="4217158"/>
            <a:ext cx="764275" cy="92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2D9F19-ACCD-4A70-A032-A1194F674C40}"/>
              </a:ext>
            </a:extLst>
          </p:cNvPr>
          <p:cNvSpPr/>
          <p:nvPr/>
        </p:nvSpPr>
        <p:spPr>
          <a:xfrm>
            <a:off x="3005821" y="4217158"/>
            <a:ext cx="764275" cy="1039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6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4785C-2C2B-F09D-BEC8-73E9785CA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7FC65D-D409-DF73-63D5-66703FACC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391C5C-4BE4-8AF7-0AD3-78F17CEBAE2B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DC5D2C-D749-A1C4-F140-9F27D7C89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7" name="Picture 6" descr="A black and white drawing of french fries&#10;&#10;AI-generated content may be incorrect.">
            <a:extLst>
              <a:ext uri="{FF2B5EF4-FFF2-40B4-BE49-F238E27FC236}">
                <a16:creationId xmlns:a16="http://schemas.microsoft.com/office/drawing/2014/main" id="{D8208C8C-4255-ED03-F0F5-A0FDF96BD5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13964" r="9736" b="3891"/>
          <a:stretch>
            <a:fillRect/>
          </a:stretch>
        </p:blipFill>
        <p:spPr>
          <a:xfrm>
            <a:off x="395785" y="612212"/>
            <a:ext cx="5076967" cy="56335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A81B93-77C9-4530-009D-0E28B711064D}"/>
              </a:ext>
            </a:extLst>
          </p:cNvPr>
          <p:cNvSpPr txBox="1"/>
          <p:nvPr/>
        </p:nvSpPr>
        <p:spPr>
          <a:xfrm>
            <a:off x="5419042" y="1777923"/>
            <a:ext cx="612102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u="sng" dirty="0">
                <a:latin typeface="Mont" panose="00000700000000000000" pitchFamily="50" charset="0"/>
              </a:rPr>
              <a:t>S</a:t>
            </a:r>
            <a:r>
              <a:rPr lang="en-US" sz="4800" b="1" dirty="0">
                <a:latin typeface="Mont" panose="00000700000000000000" pitchFamily="50" charset="0"/>
              </a:rPr>
              <a:t>pecific</a:t>
            </a:r>
            <a:r>
              <a:rPr lang="en-US" sz="4800" dirty="0">
                <a:latin typeface="Mont" panose="00000700000000000000" pitchFamily="50" charset="0"/>
              </a:rPr>
              <a:t>: Consent for one thing is not for everything</a:t>
            </a:r>
            <a:endParaRPr lang="en-GB" sz="4800" dirty="0">
              <a:latin typeface="Mont" panose="00000700000000000000" pitchFamily="50" charset="0"/>
            </a:endParaRPr>
          </a:p>
          <a:p>
            <a:pPr>
              <a:lnSpc>
                <a:spcPct val="150000"/>
              </a:lnSpc>
            </a:pPr>
            <a:endParaRPr lang="en-US" sz="4800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75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0BB40E-D908-AE63-D718-BCD8A027F341}"/>
              </a:ext>
            </a:extLst>
          </p:cNvPr>
          <p:cNvSpPr txBox="1"/>
          <p:nvPr/>
        </p:nvSpPr>
        <p:spPr>
          <a:xfrm>
            <a:off x="603498" y="3075057"/>
            <a:ext cx="10985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Why would someone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0000900000000000000" pitchFamily="50" charset="0"/>
                <a:ea typeface="+mn-ea"/>
                <a:cs typeface="+mn-cs"/>
              </a:rPr>
              <a:t>not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 respect another person’s consent?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" panose="00000700000000000000" pitchFamily="50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A2B6D-6BF0-F8E4-1A9F-9C6D4FA66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771" y="1177470"/>
            <a:ext cx="2565704" cy="16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22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0BB40E-D908-AE63-D718-BCD8A027F341}"/>
              </a:ext>
            </a:extLst>
          </p:cNvPr>
          <p:cNvSpPr txBox="1"/>
          <p:nvPr/>
        </p:nvSpPr>
        <p:spPr>
          <a:xfrm>
            <a:off x="603498" y="343334"/>
            <a:ext cx="1098500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Mont Bold" panose="00000900000000000000" pitchFamily="50" charset="0"/>
              </a:rPr>
              <a:t>If someone shows misogyny, they may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 believe that women and girls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0000900000000000000" pitchFamily="50" charset="0"/>
                <a:ea typeface="+mn-ea"/>
                <a:cs typeface="+mn-cs"/>
              </a:rPr>
              <a:t>can’t be trusted to make decisions for themselves</a:t>
            </a:r>
            <a:r>
              <a:rPr lang="en-US" sz="3600" dirty="0">
                <a:solidFill>
                  <a:prstClr val="black"/>
                </a:solidFill>
                <a:latin typeface="Mont" panose="00000700000000000000" pitchFamily="50" charset="0"/>
              </a:rPr>
              <a:t>, so they would not respect their consent.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" panose="000007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" panose="000007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They </a:t>
            </a:r>
            <a:r>
              <a:rPr lang="en-US" sz="3600" dirty="0">
                <a:solidFill>
                  <a:prstClr val="black"/>
                </a:solidFill>
                <a:latin typeface="Mont" panose="00000700000000000000" pitchFamily="50" charset="0"/>
              </a:rPr>
              <a:t>may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think they can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0000900000000000000" pitchFamily="50" charset="0"/>
                <a:ea typeface="+mn-ea"/>
                <a:cs typeface="+mn-cs"/>
              </a:rPr>
              <a:t>decide what women wear, where they go and how they act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" panose="000007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Mont" panose="00000700000000000000" pitchFamily="50" charset="0"/>
              </a:rPr>
              <a:t>Misogyny makes it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ld" panose="00000900000000000000" pitchFamily="50" charset="0"/>
                <a:ea typeface="+mn-ea"/>
                <a:cs typeface="+mn-cs"/>
              </a:rPr>
              <a:t>impossible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 to have a healthy relationship or interactions with women and girls.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" panose="000007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597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637B2-02AD-DF96-C7B1-242DA6446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9FABAB8-5B70-E850-22DC-5425226534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26A60E-E3C9-DFAA-E21B-1FCB20448BA4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326DC3-8C92-FD90-3394-15DA85F8D2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F62B20-368E-5144-2B3D-6BD25F9D0BEF}"/>
              </a:ext>
            </a:extLst>
          </p:cNvPr>
          <p:cNvSpPr txBox="1"/>
          <p:nvPr/>
        </p:nvSpPr>
        <p:spPr>
          <a:xfrm>
            <a:off x="808214" y="2459504"/>
            <a:ext cx="10985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 Bold" panose="00000900000000000000" pitchFamily="50" charset="0"/>
              </a:rPr>
              <a:t>What can we do when we see someone treating another person in a misogynistic way?</a:t>
            </a:r>
            <a:endParaRPr lang="en-GB" sz="4000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0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60BD754-CB57-BD55-A62A-70786741115A}"/>
              </a:ext>
            </a:extLst>
          </p:cNvPr>
          <p:cNvGrpSpPr/>
          <p:nvPr/>
        </p:nvGrpSpPr>
        <p:grpSpPr>
          <a:xfrm>
            <a:off x="-52754" y="-3"/>
            <a:ext cx="12244754" cy="6858000"/>
            <a:chOff x="-52754" y="0"/>
            <a:chExt cx="12244754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F184145-640D-E38F-6926-39A4DFA13D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52754" y="0"/>
              <a:ext cx="12244754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6DE0BA3-3656-B58B-67D5-C8E4FD77D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091" y="258805"/>
              <a:ext cx="11735817" cy="634039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2A5CF4-ABF8-97CD-49D1-C119E5EA4A69}"/>
              </a:ext>
            </a:extLst>
          </p:cNvPr>
          <p:cNvCxnSpPr>
            <a:cxnSpLocks/>
          </p:cNvCxnSpPr>
          <p:nvPr/>
        </p:nvCxnSpPr>
        <p:spPr>
          <a:xfrm>
            <a:off x="228091" y="3429000"/>
            <a:ext cx="11735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8834FF-8090-3174-B01F-54D3F7FBB070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6096000" y="258802"/>
            <a:ext cx="0" cy="63403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D624B8-3E99-407D-C3B0-C733074FC246}"/>
              </a:ext>
            </a:extLst>
          </p:cNvPr>
          <p:cNvGrpSpPr/>
          <p:nvPr/>
        </p:nvGrpSpPr>
        <p:grpSpPr>
          <a:xfrm>
            <a:off x="4721395" y="2050921"/>
            <a:ext cx="2749207" cy="2756153"/>
            <a:chOff x="4721395" y="2050921"/>
            <a:chExt cx="2749207" cy="27561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5682DD-A54E-DEC2-3C18-65B4FC16A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699" t="6252" r="8558" b="695"/>
            <a:stretch/>
          </p:blipFill>
          <p:spPr>
            <a:xfrm>
              <a:off x="4721395" y="2050921"/>
              <a:ext cx="2749207" cy="2756153"/>
            </a:xfrm>
            <a:prstGeom prst="rect">
              <a:avLst/>
            </a:prstGeom>
          </p:spPr>
        </p:pic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C6782BDF-CB72-44D2-E063-41CCF5594E07}"/>
                </a:ext>
              </a:extLst>
            </p:cNvPr>
            <p:cNvSpPr/>
            <p:nvPr/>
          </p:nvSpPr>
          <p:spPr>
            <a:xfrm>
              <a:off x="4893599" y="2226598"/>
              <a:ext cx="2404800" cy="24048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D8B7BA8-82AB-224F-7226-5533E46AE118}"/>
              </a:ext>
            </a:extLst>
          </p:cNvPr>
          <p:cNvSpPr txBox="1"/>
          <p:nvPr/>
        </p:nvSpPr>
        <p:spPr>
          <a:xfrm>
            <a:off x="4753177" y="2890388"/>
            <a:ext cx="2632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ont Bold" panose="00000900000000000000" pitchFamily="50" charset="0"/>
              </a:rPr>
              <a:t>Active Bystander</a:t>
            </a:r>
            <a:endParaRPr lang="en-GB" sz="3200" dirty="0">
              <a:latin typeface="Mont Bold" panose="00000900000000000000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43BC1-0ECD-D91B-1DE5-050C04935139}"/>
              </a:ext>
            </a:extLst>
          </p:cNvPr>
          <p:cNvSpPr txBox="1"/>
          <p:nvPr/>
        </p:nvSpPr>
        <p:spPr>
          <a:xfrm>
            <a:off x="249426" y="340052"/>
            <a:ext cx="539038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Mont Bold" panose="00000900000000000000" pitchFamily="50" charset="0"/>
              </a:rPr>
              <a:t>Delegate</a:t>
            </a:r>
          </a:p>
          <a:p>
            <a:r>
              <a:rPr lang="en-US" sz="2500" dirty="0">
                <a:latin typeface="Mont" panose="00000700000000000000" pitchFamily="50" charset="0"/>
              </a:rPr>
              <a:t>If you feel unsafe or unable to act.</a:t>
            </a:r>
          </a:p>
          <a:p>
            <a:r>
              <a:rPr lang="en-US" sz="2500" dirty="0">
                <a:latin typeface="Mont" panose="00000700000000000000" pitchFamily="50" charset="0"/>
              </a:rPr>
              <a:t>Get someone else to help.</a:t>
            </a:r>
          </a:p>
          <a:p>
            <a:r>
              <a:rPr lang="en-US" sz="2500" dirty="0">
                <a:latin typeface="Mont" panose="00000700000000000000" pitchFamily="50" charset="0"/>
              </a:rPr>
              <a:t>Tell a trusted adult (teacher, parent etc.).</a:t>
            </a:r>
          </a:p>
          <a:p>
            <a:pPr marL="342900" indent="-342900">
              <a:buFontTx/>
              <a:buChar char="-"/>
            </a:pPr>
            <a:endParaRPr lang="en-GB" sz="2500" dirty="0">
              <a:latin typeface="Mont" panose="000007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29DA21-893F-54CA-854A-39D5417C4C19}"/>
              </a:ext>
            </a:extLst>
          </p:cNvPr>
          <p:cNvSpPr txBox="1"/>
          <p:nvPr/>
        </p:nvSpPr>
        <p:spPr>
          <a:xfrm>
            <a:off x="249426" y="3588709"/>
            <a:ext cx="53903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Mont Bold" panose="00000900000000000000" pitchFamily="50" charset="0"/>
              </a:rPr>
              <a:t>Delay</a:t>
            </a:r>
          </a:p>
          <a:p>
            <a:r>
              <a:rPr lang="en-US" sz="2500" dirty="0">
                <a:latin typeface="Mont" panose="00000700000000000000" pitchFamily="50" charset="0"/>
              </a:rPr>
              <a:t>If you feel unsafe, you can </a:t>
            </a:r>
          </a:p>
          <a:p>
            <a:r>
              <a:rPr lang="en-US" sz="2500" dirty="0">
                <a:latin typeface="Mont" panose="00000700000000000000" pitchFamily="50" charset="0"/>
              </a:rPr>
              <a:t>wait for a situation to pass </a:t>
            </a:r>
          </a:p>
          <a:p>
            <a:r>
              <a:rPr lang="en-US" sz="2500" dirty="0">
                <a:latin typeface="Mont" panose="00000700000000000000" pitchFamily="50" charset="0"/>
              </a:rPr>
              <a:t>and support the victim afterwards.</a:t>
            </a:r>
          </a:p>
          <a:p>
            <a:pPr marL="342900" indent="-342900">
              <a:buFontTx/>
              <a:buChar char="-"/>
            </a:pPr>
            <a:endParaRPr lang="en-GB" sz="2500" dirty="0">
              <a:latin typeface="Mont" panose="00000700000000000000" pitchFamily="50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6313F1-2E9B-4652-0617-5D35AD4D0EAF}"/>
              </a:ext>
            </a:extLst>
          </p:cNvPr>
          <p:cNvGrpSpPr/>
          <p:nvPr/>
        </p:nvGrpSpPr>
        <p:grpSpPr>
          <a:xfrm>
            <a:off x="6117337" y="339255"/>
            <a:ext cx="5731068" cy="2699356"/>
            <a:chOff x="6117337" y="339255"/>
            <a:chExt cx="5731068" cy="269935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399886-9CD7-EC10-6FA9-7F03C8016126}"/>
                </a:ext>
              </a:extLst>
            </p:cNvPr>
            <p:cNvSpPr txBox="1"/>
            <p:nvPr/>
          </p:nvSpPr>
          <p:spPr>
            <a:xfrm>
              <a:off x="6117337" y="339255"/>
              <a:ext cx="573106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Mont Bold" panose="00000900000000000000" pitchFamily="50" charset="0"/>
                </a:rPr>
                <a:t>Distract</a:t>
              </a:r>
            </a:p>
            <a:p>
              <a:r>
                <a:rPr lang="en-GB" sz="2500" dirty="0">
                  <a:latin typeface="Mont" panose="00000700000000000000" pitchFamily="50" charset="0"/>
                </a:rPr>
                <a:t>If you feel unable to address the harmful behaviour directly, change the topic of  conversation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52E2E7-A3FB-6EA1-3F5A-CADE5C9D067E}"/>
                </a:ext>
              </a:extLst>
            </p:cNvPr>
            <p:cNvSpPr txBox="1"/>
            <p:nvPr/>
          </p:nvSpPr>
          <p:spPr>
            <a:xfrm>
              <a:off x="7276234" y="1792116"/>
              <a:ext cx="457216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500" dirty="0">
                  <a:latin typeface="Mont" panose="00000700000000000000" pitchFamily="50" charset="0"/>
                </a:rPr>
                <a:t>or come up with an idea to take the victim away from the situation.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3717C2-6779-F0DD-2301-4E4BEE453602}"/>
              </a:ext>
            </a:extLst>
          </p:cNvPr>
          <p:cNvGrpSpPr/>
          <p:nvPr/>
        </p:nvGrpSpPr>
        <p:grpSpPr>
          <a:xfrm>
            <a:off x="6266345" y="3588709"/>
            <a:ext cx="5639809" cy="2726175"/>
            <a:chOff x="6266345" y="3588709"/>
            <a:chExt cx="5639809" cy="27261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68F227-D124-F48B-EEE7-8AD031FBB5BF}"/>
                </a:ext>
              </a:extLst>
            </p:cNvPr>
            <p:cNvSpPr txBox="1"/>
            <p:nvPr/>
          </p:nvSpPr>
          <p:spPr>
            <a:xfrm>
              <a:off x="7453003" y="3588709"/>
              <a:ext cx="4453151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Mont Bold" panose="00000900000000000000" pitchFamily="50" charset="0"/>
                </a:rPr>
                <a:t>Direct Action</a:t>
              </a:r>
            </a:p>
            <a:p>
              <a:r>
                <a:rPr lang="en-US" sz="2500" dirty="0">
                  <a:latin typeface="Mont" panose="00000700000000000000" pitchFamily="50" charset="0"/>
                </a:rPr>
                <a:t>Only if you feel safe.</a:t>
              </a:r>
            </a:p>
            <a:p>
              <a:r>
                <a:rPr lang="en-US" sz="2500" dirty="0">
                  <a:latin typeface="Mont" panose="00000700000000000000" pitchFamily="50" charset="0"/>
                </a:rPr>
                <a:t>Ask the person to stop  the harmful behaviour.</a:t>
              </a:r>
            </a:p>
            <a:p>
              <a:pPr marL="342900" indent="-342900">
                <a:buFontTx/>
                <a:buChar char="-"/>
              </a:pPr>
              <a:endParaRPr lang="en-GB" sz="2500" dirty="0">
                <a:latin typeface="Mont" panose="00000700000000000000" pitchFamily="50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0F979F-4041-A11C-220B-924E02E25F5C}"/>
                </a:ext>
              </a:extLst>
            </p:cNvPr>
            <p:cNvSpPr txBox="1"/>
            <p:nvPr/>
          </p:nvSpPr>
          <p:spPr>
            <a:xfrm>
              <a:off x="6266345" y="5068389"/>
              <a:ext cx="558205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Mont" panose="00000700000000000000" pitchFamily="50" charset="0"/>
                </a:rPr>
                <a:t>Don’t aggravate – be calm and explain why that behaviour isn’t okay.</a:t>
              </a:r>
              <a:endParaRPr lang="en-GB" sz="2500" dirty="0">
                <a:latin typeface="Mont" panose="00000700000000000000" pitchFamily="50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5516323-B473-94A7-6D94-DE18970D57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FCC80-6DE0-0DE4-213A-082428EAD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C83822-3434-7107-6DCE-574072B33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E83672-2358-F72B-671E-2E8F6B41D36B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F73593-8CF7-AA67-4283-CAA71046D9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E4942E-B3CA-FA40-BD17-F87070CE76EC}"/>
              </a:ext>
            </a:extLst>
          </p:cNvPr>
          <p:cNvSpPr txBox="1"/>
          <p:nvPr/>
        </p:nvSpPr>
        <p:spPr>
          <a:xfrm>
            <a:off x="577122" y="701482"/>
            <a:ext cx="1098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Mont" panose="00000700000000000000" pitchFamily="50" charset="0"/>
              </a:rPr>
              <a:t>Scenario 1 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E522ED-C59D-86BD-42F6-A6D674188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46885"/>
              </p:ext>
            </p:extLst>
          </p:nvPr>
        </p:nvGraphicFramePr>
        <p:xfrm>
          <a:off x="950072" y="2120041"/>
          <a:ext cx="10515600" cy="2437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962964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kern="100" dirty="0">
                          <a:effectLst/>
                          <a:latin typeface="Mont" panose="00000700000000000000" pitchFamily="50" charset="0"/>
                        </a:rPr>
                        <a:t>You’re out with family, and you decide to stop at the local corner shop to get a snack.  Outside the corner shop, you hear a couple of boys repeatedly shouting at a girl from your school “Give us your number”. The boys look a bit scary, and the girl looks upset. </a:t>
                      </a:r>
                      <a:endParaRPr lang="en-GB" sz="2800" kern="100" dirty="0">
                        <a:effectLst/>
                        <a:latin typeface="Mont" panose="00000700000000000000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38685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314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38B9B-50A0-4997-3DB1-6830D093B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B8B165F-494D-047A-91DC-73D3D3280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5FCE24-2330-EE51-0739-0873BA4E130C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3A7597-104D-28A8-1B9D-2C4284B5F1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6D4C28-A250-85D0-1A02-57D7A89A2C76}"/>
              </a:ext>
            </a:extLst>
          </p:cNvPr>
          <p:cNvSpPr txBox="1"/>
          <p:nvPr/>
        </p:nvSpPr>
        <p:spPr>
          <a:xfrm>
            <a:off x="603500" y="693707"/>
            <a:ext cx="10985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Mont" panose="00000700000000000000" pitchFamily="50" charset="0"/>
              </a:rPr>
              <a:t>Scenario 2 :</a:t>
            </a:r>
          </a:p>
          <a:p>
            <a:pPr algn="ctr"/>
            <a:endParaRPr lang="en-GB" sz="4000" dirty="0">
              <a:latin typeface="Mont" panose="00000700000000000000" pitchFamily="50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44454C-B6D8-10B9-FC93-B0E2CC8D1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696144"/>
              </p:ext>
            </p:extLst>
          </p:nvPr>
        </p:nvGraphicFramePr>
        <p:xfrm>
          <a:off x="811823" y="1747621"/>
          <a:ext cx="10515600" cy="3909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9553992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kern="100" dirty="0">
                          <a:effectLst/>
                          <a:latin typeface="Mont" panose="00000700000000000000" pitchFamily="50" charset="0"/>
                        </a:rPr>
                        <a:t>You’re chatting with your friend from school via text. He’s got a girlfriend called Sarah and he tells you that they’ve been dating for about a month. He says “I hate the clothes she wears though; she wears jeans and a hoodie all the time. She better be dressing like a proper woman next time I see her, in a dress or something.” You feel uncomfortable reading the message and feel worried for Sarah.</a:t>
                      </a:r>
                      <a:endParaRPr lang="en-GB" sz="2800" kern="100" dirty="0">
                        <a:effectLst/>
                        <a:latin typeface="Mont" panose="00000700000000000000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620551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8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987" y="730746"/>
            <a:ext cx="1517271" cy="1484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603498" y="2001686"/>
            <a:ext cx="10985001" cy="285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Today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atin typeface="Mont" panose="00000700000000000000" pitchFamily="50" charset="0"/>
              </a:rPr>
              <a:t>Healthy relationships.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atin typeface="Mont" panose="00000700000000000000" pitchFamily="50" charset="0"/>
              </a:rPr>
              <a:t>Responding to expressions of misogyny</a:t>
            </a:r>
          </a:p>
        </p:txBody>
      </p:sp>
    </p:spTree>
    <p:extLst>
      <p:ext uri="{BB962C8B-B14F-4D97-AF65-F5344CB8AC3E}">
        <p14:creationId xmlns:p14="http://schemas.microsoft.com/office/powerpoint/2010/main" val="816480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E685B-F194-3EC5-583E-A3C0A0226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A138B6E-A8B6-703D-D799-CC94CD708F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CA8B6F-D8BD-086A-513E-06968C54E9E4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B532AD-9221-2DC4-FB0C-208D28C442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141FD-A0DD-2DE6-98C7-F4ACD7A5C87D}"/>
              </a:ext>
            </a:extLst>
          </p:cNvPr>
          <p:cNvSpPr txBox="1"/>
          <p:nvPr/>
        </p:nvSpPr>
        <p:spPr>
          <a:xfrm>
            <a:off x="603498" y="478811"/>
            <a:ext cx="1098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Mont" panose="00000700000000000000" pitchFamily="50" charset="0"/>
              </a:rPr>
              <a:t>Scenario 3 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730103-E047-C958-9C53-80BF32FAF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8769"/>
              </p:ext>
            </p:extLst>
          </p:nvPr>
        </p:nvGraphicFramePr>
        <p:xfrm>
          <a:off x="1065490" y="1328668"/>
          <a:ext cx="10515600" cy="4908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962964005"/>
                    </a:ext>
                  </a:extLst>
                </a:gridCol>
              </a:tblGrid>
              <a:tr h="4842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Mont" panose="00000700000000000000" pitchFamily="50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You’re sitting in the park after school. You’re with a large group of boys and girls from your year group.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effectLst/>
                        <a:latin typeface="Mont" panose="00000700000000000000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Mont" panose="00000700000000000000" pitchFamily="50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John asks Jane to go to the cinema with him at the weekend. Jane says no, she can’t because she is busy.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effectLst/>
                        <a:latin typeface="Mont" panose="00000700000000000000" pitchFamily="50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Mont" panose="00000700000000000000" pitchFamily="50" charset="0"/>
                          <a:cs typeface="Times New Roman" panose="02020603050405020304" pitchFamily="18" charset="0"/>
                        </a:rPr>
                        <a:t>John spends the next week being mean to Jane. He calls her “ugly” and “boring” every time she tries to talk.</a:t>
                      </a:r>
                      <a:endParaRPr lang="en-GB" sz="2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2800" kern="100" dirty="0">
                        <a:effectLst/>
                        <a:latin typeface="Mont" panose="00000700000000000000" pitchFamily="50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38685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440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720EFA-AC0D-1CA1-3CCE-1FEF3D355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6BCEC880-144D-D5EC-3FA9-C3080F7ACA3E}"/>
              </a:ext>
            </a:extLst>
          </p:cNvPr>
          <p:cNvGrpSpPr/>
          <p:nvPr/>
        </p:nvGrpSpPr>
        <p:grpSpPr>
          <a:xfrm>
            <a:off x="0" y="-83060"/>
            <a:ext cx="12293292" cy="6885185"/>
            <a:chOff x="-65631" y="-40777"/>
            <a:chExt cx="18439938" cy="1032777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1E0004B-B0E7-5687-F101-0BF6E8F6E6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3BB3A68-0E79-96EC-A820-6738BADB3D0B}"/>
                </a:ext>
              </a:extLst>
            </p:cNvPr>
            <p:cNvSpPr/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GB" sz="1200" kern="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655574A-E02C-FD8D-85CE-58341757A1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2742328" y="1462208"/>
            <a:ext cx="6707345" cy="39335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F5E6C6-EA8D-2879-8748-DE0DD3EB25B8}"/>
              </a:ext>
            </a:extLst>
          </p:cNvPr>
          <p:cNvSpPr txBox="1"/>
          <p:nvPr/>
        </p:nvSpPr>
        <p:spPr>
          <a:xfrm>
            <a:off x="1117600" y="889001"/>
            <a:ext cx="9245600" cy="5672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GB" sz="2133" dirty="0">
                <a:solidFill>
                  <a:prstClr val="black"/>
                </a:solidFill>
                <a:latin typeface="Calibri"/>
              </a:rPr>
              <a:t>   </a:t>
            </a:r>
            <a:r>
              <a:rPr lang="en-GB" sz="2133" b="1" dirty="0">
                <a:solidFill>
                  <a:prstClr val="black"/>
                </a:solidFill>
                <a:latin typeface="Calibri"/>
              </a:rPr>
              <a:t>Creative Commons Attribution-</a:t>
            </a:r>
            <a:r>
              <a:rPr lang="en-GB" sz="2133" b="1" dirty="0" err="1">
                <a:solidFill>
                  <a:prstClr val="black"/>
                </a:solidFill>
                <a:latin typeface="Calibri"/>
              </a:rPr>
              <a:t>NonCommercial</a:t>
            </a:r>
            <a:r>
              <a:rPr lang="en-GB" sz="2133" b="1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GB" sz="2133" b="1" dirty="0" err="1">
                <a:solidFill>
                  <a:prstClr val="black"/>
                </a:solidFill>
                <a:latin typeface="Calibri"/>
              </a:rPr>
              <a:t>NoDerivatives</a:t>
            </a:r>
            <a:r>
              <a:rPr lang="en-GB" sz="2133" b="1" dirty="0">
                <a:solidFill>
                  <a:prstClr val="black"/>
                </a:solidFill>
                <a:latin typeface="Calibri"/>
              </a:rPr>
              <a:t> 4.0 International</a:t>
            </a:r>
          </a:p>
          <a:p>
            <a:pPr defTabSz="609630"/>
            <a:r>
              <a:rPr lang="en-GB" sz="2133" dirty="0">
                <a:solidFill>
                  <a:prstClr val="black"/>
                </a:solidFill>
                <a:latin typeface="Calibri"/>
              </a:rPr>
              <a:t>This license requires that </a:t>
            </a:r>
            <a:r>
              <a:rPr lang="en-GB" sz="2133" dirty="0" err="1">
                <a:solidFill>
                  <a:prstClr val="black"/>
                </a:solidFill>
                <a:latin typeface="Calibri"/>
              </a:rPr>
              <a:t>reusers</a:t>
            </a:r>
            <a:r>
              <a:rPr lang="en-GB" sz="2133" dirty="0">
                <a:solidFill>
                  <a:prstClr val="black"/>
                </a:solidFill>
                <a:latin typeface="Calibri"/>
              </a:rPr>
              <a:t> give credit to the creator (GBV Education Team, Salford Foundation) It allows </a:t>
            </a:r>
            <a:r>
              <a:rPr lang="en-GB" sz="2133" dirty="0" err="1">
                <a:solidFill>
                  <a:prstClr val="black"/>
                </a:solidFill>
                <a:latin typeface="Calibri"/>
              </a:rPr>
              <a:t>reusers</a:t>
            </a:r>
            <a:r>
              <a:rPr lang="en-GB" sz="2133" dirty="0">
                <a:solidFill>
                  <a:prstClr val="black"/>
                </a:solidFill>
                <a:latin typeface="Calibri"/>
              </a:rPr>
              <a:t> to copy and distribute the material in any medium or format in </a:t>
            </a:r>
            <a:r>
              <a:rPr lang="en-GB" sz="2133" dirty="0" err="1">
                <a:solidFill>
                  <a:prstClr val="black"/>
                </a:solidFill>
                <a:latin typeface="Calibri"/>
              </a:rPr>
              <a:t>unadapted</a:t>
            </a:r>
            <a:r>
              <a:rPr lang="en-GB" sz="2133" dirty="0">
                <a:solidFill>
                  <a:prstClr val="black"/>
                </a:solidFill>
                <a:latin typeface="Calibri"/>
              </a:rPr>
              <a:t> form and for </a:t>
            </a:r>
            <a:r>
              <a:rPr lang="en-GB" sz="2133" dirty="0" err="1">
                <a:solidFill>
                  <a:prstClr val="black"/>
                </a:solidFill>
                <a:latin typeface="Calibri"/>
              </a:rPr>
              <a:t>noncommercial</a:t>
            </a:r>
            <a:r>
              <a:rPr lang="en-GB" sz="2133" dirty="0">
                <a:solidFill>
                  <a:prstClr val="black"/>
                </a:solidFill>
                <a:latin typeface="Calibri"/>
              </a:rPr>
              <a:t> purposes only.</a:t>
            </a:r>
          </a:p>
          <a:p>
            <a:pPr defTabSz="609630"/>
            <a:r>
              <a:rPr lang="en-GB" sz="2133" b="1" dirty="0">
                <a:solidFill>
                  <a:prstClr val="black"/>
                </a:solidFill>
                <a:latin typeface="Calibri"/>
              </a:rPr>
              <a:t>BY</a:t>
            </a:r>
          </a:p>
          <a:p>
            <a:pPr defTabSz="609630"/>
            <a:r>
              <a:rPr lang="en-GB" sz="2133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defTabSz="609630"/>
            <a:r>
              <a:rPr lang="en-GB" sz="2133" dirty="0">
                <a:solidFill>
                  <a:prstClr val="black"/>
                </a:solidFill>
                <a:latin typeface="Calibri"/>
              </a:rPr>
              <a:t>Credit must be given to the creator (GBV Education Team, Salford Foundation)</a:t>
            </a:r>
          </a:p>
          <a:p>
            <a:pPr defTabSz="609630"/>
            <a:r>
              <a:rPr lang="en-GB" sz="2133" b="1" dirty="0">
                <a:solidFill>
                  <a:prstClr val="black"/>
                </a:solidFill>
                <a:latin typeface="Calibri"/>
              </a:rPr>
              <a:t>NC</a:t>
            </a:r>
          </a:p>
          <a:p>
            <a:pPr defTabSz="609630"/>
            <a:r>
              <a:rPr lang="en-GB" sz="2133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defTabSz="609630"/>
            <a:r>
              <a:rPr lang="en-GB" sz="2133" dirty="0">
                <a:solidFill>
                  <a:prstClr val="black"/>
                </a:solidFill>
                <a:latin typeface="Calibri"/>
              </a:rPr>
              <a:t>Only </a:t>
            </a:r>
            <a:r>
              <a:rPr lang="en-GB" sz="2133" dirty="0" err="1">
                <a:solidFill>
                  <a:prstClr val="black"/>
                </a:solidFill>
                <a:latin typeface="Calibri"/>
              </a:rPr>
              <a:t>noncommercial</a:t>
            </a:r>
            <a:r>
              <a:rPr lang="en-GB" sz="2133" dirty="0">
                <a:solidFill>
                  <a:prstClr val="black"/>
                </a:solidFill>
                <a:latin typeface="Calibri"/>
              </a:rPr>
              <a:t> use of this work is permitted. </a:t>
            </a:r>
            <a:r>
              <a:rPr lang="en-GB" sz="2133" i="1" dirty="0" err="1">
                <a:solidFill>
                  <a:prstClr val="black"/>
                </a:solidFill>
                <a:latin typeface="Calibri"/>
              </a:rPr>
              <a:t>Noncommercial</a:t>
            </a:r>
            <a:r>
              <a:rPr lang="en-GB" sz="2133" i="1" dirty="0">
                <a:solidFill>
                  <a:prstClr val="black"/>
                </a:solidFill>
                <a:latin typeface="Calibri"/>
              </a:rPr>
              <a:t> means not primarily intended for or directed towards commercial advantage or monetary compensation.</a:t>
            </a:r>
            <a:endParaRPr lang="en-GB" sz="2133" dirty="0">
              <a:solidFill>
                <a:prstClr val="black"/>
              </a:solidFill>
              <a:latin typeface="Calibri"/>
            </a:endParaRPr>
          </a:p>
          <a:p>
            <a:pPr defTabSz="609630"/>
            <a:r>
              <a:rPr lang="en-GB" sz="2133" b="1" dirty="0">
                <a:solidFill>
                  <a:prstClr val="black"/>
                </a:solidFill>
                <a:latin typeface="Calibri"/>
              </a:rPr>
              <a:t>ND</a:t>
            </a:r>
          </a:p>
          <a:p>
            <a:pPr defTabSz="609630"/>
            <a:r>
              <a:rPr lang="en-GB" sz="2133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defTabSz="609630"/>
            <a:r>
              <a:rPr lang="en-GB" sz="2133" dirty="0">
                <a:solidFill>
                  <a:prstClr val="black"/>
                </a:solidFill>
                <a:latin typeface="Calibri"/>
              </a:rPr>
              <a:t>No derivatives or adaptations of this work are permitted.</a:t>
            </a:r>
          </a:p>
          <a:p>
            <a:pPr defTabSz="609630"/>
            <a:r>
              <a:rPr lang="en-GB" sz="2133" b="1" dirty="0">
                <a:solidFill>
                  <a:prstClr val="black"/>
                </a:solidFill>
                <a:latin typeface="Calibri"/>
                <a:hlinkClick r:id="rId5"/>
              </a:rPr>
              <a:t>See the License Deed</a:t>
            </a:r>
            <a:endParaRPr lang="en-GB" sz="293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961EE3-D1DA-32C9-9637-93F00A6B60AC}"/>
              </a:ext>
            </a:extLst>
          </p:cNvPr>
          <p:cNvSpPr txBox="1"/>
          <p:nvPr/>
        </p:nvSpPr>
        <p:spPr>
          <a:xfrm>
            <a:off x="3556000" y="431800"/>
            <a:ext cx="5130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GB" sz="2667" dirty="0">
                <a:solidFill>
                  <a:prstClr val="black"/>
                </a:solidFill>
                <a:latin typeface="Mont" panose="00000700000000000000" pitchFamily="50" charset="0"/>
              </a:rPr>
              <a:t>Licensing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697AB0-BDC2-2700-5F21-6E7C295AD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6400" y="5841905"/>
            <a:ext cx="35306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9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699952" y="3091411"/>
            <a:ext cx="109850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Mont Bold" panose="00000900000000000000" pitchFamily="50" charset="0"/>
              </a:rPr>
              <a:t>Recap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F10CAA-515E-F66E-F2B4-5F4274AB6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846" y="1346308"/>
            <a:ext cx="2228301" cy="14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5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577122" y="3106605"/>
            <a:ext cx="10985001" cy="10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What is a relationship</a:t>
            </a:r>
            <a:r>
              <a:rPr lang="en-US" sz="4000" b="1" dirty="0">
                <a:latin typeface="Mont Bold" panose="00000900000000000000" pitchFamily="50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F10CAA-515E-F66E-F2B4-5F4274AB6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848" y="1564260"/>
            <a:ext cx="2228301" cy="14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7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D58071-55B8-5126-E667-C415432EF796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D3ED49-2080-FB03-37FC-47C53A42EF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45562"/>
            <a:ext cx="10061018" cy="5900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FD613-5AA1-7B97-26F4-72E664170217}"/>
              </a:ext>
            </a:extLst>
          </p:cNvPr>
          <p:cNvSpPr txBox="1"/>
          <p:nvPr/>
        </p:nvSpPr>
        <p:spPr>
          <a:xfrm>
            <a:off x="4504148" y="4634153"/>
            <a:ext cx="318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Grandparents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E10819-D736-EDE5-4FAD-A7F1BA554251}"/>
              </a:ext>
            </a:extLst>
          </p:cNvPr>
          <p:cNvSpPr txBox="1"/>
          <p:nvPr/>
        </p:nvSpPr>
        <p:spPr>
          <a:xfrm>
            <a:off x="3647839" y="2226638"/>
            <a:ext cx="318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Parents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677F47-FEE9-837D-B1B0-9928683D0887}"/>
              </a:ext>
            </a:extLst>
          </p:cNvPr>
          <p:cNvSpPr txBox="1"/>
          <p:nvPr/>
        </p:nvSpPr>
        <p:spPr>
          <a:xfrm>
            <a:off x="532152" y="2273056"/>
            <a:ext cx="318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Cousins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FE9DA-3250-31F5-EABD-14B9A7D3FB01}"/>
              </a:ext>
            </a:extLst>
          </p:cNvPr>
          <p:cNvSpPr txBox="1"/>
          <p:nvPr/>
        </p:nvSpPr>
        <p:spPr>
          <a:xfrm>
            <a:off x="2493861" y="1312219"/>
            <a:ext cx="2479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Friends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18770-F151-BAAB-D7D2-56BCB2289DDD}"/>
              </a:ext>
            </a:extLst>
          </p:cNvPr>
          <p:cNvSpPr txBox="1"/>
          <p:nvPr/>
        </p:nvSpPr>
        <p:spPr>
          <a:xfrm>
            <a:off x="7023705" y="3139959"/>
            <a:ext cx="3183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Romantic partner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AEA848-F3FB-9D13-CA67-40831D11D61B}"/>
              </a:ext>
            </a:extLst>
          </p:cNvPr>
          <p:cNvSpPr txBox="1"/>
          <p:nvPr/>
        </p:nvSpPr>
        <p:spPr>
          <a:xfrm>
            <a:off x="1808863" y="3254289"/>
            <a:ext cx="318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Teammates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E5ADF0-223F-D9CD-354A-C44976D70BA7}"/>
              </a:ext>
            </a:extLst>
          </p:cNvPr>
          <p:cNvSpPr txBox="1"/>
          <p:nvPr/>
        </p:nvSpPr>
        <p:spPr>
          <a:xfrm>
            <a:off x="8343281" y="2215598"/>
            <a:ext cx="318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Teachers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02219-F2A9-1B66-7F49-6BCFA1E317AD}"/>
              </a:ext>
            </a:extLst>
          </p:cNvPr>
          <p:cNvSpPr txBox="1"/>
          <p:nvPr/>
        </p:nvSpPr>
        <p:spPr>
          <a:xfrm>
            <a:off x="6316164" y="1799812"/>
            <a:ext cx="2479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Coach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A03C5E-B569-D79C-8BAD-A11E1A1E6D21}"/>
              </a:ext>
            </a:extLst>
          </p:cNvPr>
          <p:cNvSpPr txBox="1"/>
          <p:nvPr/>
        </p:nvSpPr>
        <p:spPr>
          <a:xfrm>
            <a:off x="1413796" y="4910993"/>
            <a:ext cx="216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Siblings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737972-4F1A-C340-6F03-850FC4E0C324}"/>
              </a:ext>
            </a:extLst>
          </p:cNvPr>
          <p:cNvSpPr txBox="1"/>
          <p:nvPr/>
        </p:nvSpPr>
        <p:spPr>
          <a:xfrm>
            <a:off x="7954995" y="5172603"/>
            <a:ext cx="2479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 Bold" panose="00000900000000000000" pitchFamily="50" charset="0"/>
              </a:rPr>
              <a:t>Lots more!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641323-1ECC-F460-E597-06B01ECC3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771" y="2752172"/>
            <a:ext cx="2565704" cy="16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8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987" y="730746"/>
            <a:ext cx="1517271" cy="1484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603498" y="2243565"/>
            <a:ext cx="10985001" cy="298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A relationship is connection between two people, shaped by how they treat each other.</a:t>
            </a:r>
            <a:endParaRPr lang="en-US" sz="4000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3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A2BA93-94E1-C826-D96E-C0BC32563605}"/>
              </a:ext>
            </a:extLst>
          </p:cNvPr>
          <p:cNvSpPr txBox="1"/>
          <p:nvPr/>
        </p:nvSpPr>
        <p:spPr>
          <a:xfrm>
            <a:off x="3243069" y="1049191"/>
            <a:ext cx="5705862" cy="21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>
                <a:latin typeface="Mont" panose="00000700000000000000" pitchFamily="50" charset="0"/>
              </a:rPr>
              <a:t>In all our relationships, we are responsible for how we treat the other person.</a:t>
            </a:r>
          </a:p>
        </p:txBody>
      </p:sp>
      <p:pic>
        <p:nvPicPr>
          <p:cNvPr id="3" name="Graphic 2" descr="A waving man">
            <a:extLst>
              <a:ext uri="{FF2B5EF4-FFF2-40B4-BE49-F238E27FC236}">
                <a16:creationId xmlns:a16="http://schemas.microsoft.com/office/drawing/2014/main" id="{547B6C1A-649E-2AE1-0C33-5F1A015F07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6392" b="61787"/>
          <a:stretch>
            <a:fillRect/>
          </a:stretch>
        </p:blipFill>
        <p:spPr>
          <a:xfrm>
            <a:off x="163776" y="3765903"/>
            <a:ext cx="2017690" cy="2825295"/>
          </a:xfrm>
          <a:prstGeom prst="rect">
            <a:avLst/>
          </a:prstGeom>
        </p:spPr>
      </p:pic>
      <p:pic>
        <p:nvPicPr>
          <p:cNvPr id="4" name="Graphic 3" descr="Woman in black skirt">
            <a:extLst>
              <a:ext uri="{FF2B5EF4-FFF2-40B4-BE49-F238E27FC236}">
                <a16:creationId xmlns:a16="http://schemas.microsoft.com/office/drawing/2014/main" id="{72EE1E43-0D8E-D58B-8454-F0625D4603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013" r="-1" b="56018"/>
          <a:stretch>
            <a:fillRect/>
          </a:stretch>
        </p:blipFill>
        <p:spPr>
          <a:xfrm flipH="1">
            <a:off x="9138126" y="3765903"/>
            <a:ext cx="2890098" cy="28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E153-6A3E-F415-AB69-B0EF91C10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3F85C84-E175-BAC0-A0B6-4A8C8DEA2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0DDA8D-D461-6A99-15FF-3A34A32A2F4B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4D8A08-608B-124A-F581-8692CBBDAD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3" name="Graphic 2" descr="A waving man">
            <a:extLst>
              <a:ext uri="{FF2B5EF4-FFF2-40B4-BE49-F238E27FC236}">
                <a16:creationId xmlns:a16="http://schemas.microsoft.com/office/drawing/2014/main" id="{B45C7AFC-1F3D-5331-92B9-D8C14F47C2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6392" b="61787"/>
          <a:stretch>
            <a:fillRect/>
          </a:stretch>
        </p:blipFill>
        <p:spPr>
          <a:xfrm>
            <a:off x="163776" y="3765903"/>
            <a:ext cx="2017690" cy="2825295"/>
          </a:xfrm>
          <a:prstGeom prst="rect">
            <a:avLst/>
          </a:prstGeom>
        </p:spPr>
      </p:pic>
      <p:pic>
        <p:nvPicPr>
          <p:cNvPr id="4" name="Graphic 3" descr="Woman in black skirt">
            <a:extLst>
              <a:ext uri="{FF2B5EF4-FFF2-40B4-BE49-F238E27FC236}">
                <a16:creationId xmlns:a16="http://schemas.microsoft.com/office/drawing/2014/main" id="{643CEC4A-6AC3-ED66-7CE6-02FA26E08A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013" r="-1" b="56018"/>
          <a:stretch>
            <a:fillRect/>
          </a:stretch>
        </p:blipFill>
        <p:spPr>
          <a:xfrm flipH="1">
            <a:off x="9138126" y="3765903"/>
            <a:ext cx="2890098" cy="28252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F88132-2600-BC20-023A-9C6E0A867728}"/>
              </a:ext>
            </a:extLst>
          </p:cNvPr>
          <p:cNvSpPr txBox="1"/>
          <p:nvPr/>
        </p:nvSpPr>
        <p:spPr>
          <a:xfrm>
            <a:off x="3243069" y="1316883"/>
            <a:ext cx="5705862" cy="21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>
                <a:latin typeface="Mont" panose="00000700000000000000" pitchFamily="50" charset="0"/>
              </a:rPr>
              <a:t>Our behaviors, beliefs, and attitude can affect the other person.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A5A2359-F698-D27B-1DCA-90D18F172546}"/>
              </a:ext>
            </a:extLst>
          </p:cNvPr>
          <p:cNvSpPr/>
          <p:nvPr/>
        </p:nvSpPr>
        <p:spPr>
          <a:xfrm flipH="1">
            <a:off x="6516399" y="4737506"/>
            <a:ext cx="3349109" cy="59799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7E69EE4-2082-54B2-E530-366EE73CB315}"/>
              </a:ext>
            </a:extLst>
          </p:cNvPr>
          <p:cNvSpPr/>
          <p:nvPr/>
        </p:nvSpPr>
        <p:spPr>
          <a:xfrm>
            <a:off x="2472604" y="4737506"/>
            <a:ext cx="3349109" cy="59799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498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822</Words>
  <Application>Microsoft Office PowerPoint</Application>
  <PresentationFormat>Widescreen</PresentationFormat>
  <Paragraphs>113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Mont</vt:lpstr>
      <vt:lpstr>Mont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McGeehan</dc:creator>
  <cp:lastModifiedBy>Carolina Hinojosa</cp:lastModifiedBy>
  <cp:revision>14</cp:revision>
  <dcterms:created xsi:type="dcterms:W3CDTF">2024-09-04T12:11:24Z</dcterms:created>
  <dcterms:modified xsi:type="dcterms:W3CDTF">2026-06-12T13:38:13Z</dcterms:modified>
</cp:coreProperties>
</file>