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444" r:id="rId3"/>
    <p:sldId id="477" r:id="rId4"/>
    <p:sldId id="475" r:id="rId5"/>
    <p:sldId id="474" r:id="rId6"/>
    <p:sldId id="360" r:id="rId7"/>
    <p:sldId id="434" r:id="rId8"/>
    <p:sldId id="464" r:id="rId9"/>
    <p:sldId id="445" r:id="rId10"/>
    <p:sldId id="447" r:id="rId11"/>
    <p:sldId id="465" r:id="rId12"/>
    <p:sldId id="466" r:id="rId13"/>
    <p:sldId id="468" r:id="rId14"/>
    <p:sldId id="469" r:id="rId15"/>
    <p:sldId id="470" r:id="rId16"/>
    <p:sldId id="471" r:id="rId17"/>
    <p:sldId id="472" r:id="rId18"/>
    <p:sldId id="473" r:id="rId19"/>
    <p:sldId id="323" r:id="rId20"/>
    <p:sldId id="324" r:id="rId21"/>
    <p:sldId id="326" r:id="rId22"/>
    <p:sldId id="325" r:id="rId23"/>
    <p:sldId id="450" r:id="rId24"/>
    <p:sldId id="467" r:id="rId25"/>
    <p:sldId id="365" r:id="rId26"/>
    <p:sldId id="452" r:id="rId27"/>
    <p:sldId id="460" r:id="rId28"/>
    <p:sldId id="463" r:id="rId29"/>
    <p:sldId id="478" r:id="rId30"/>
    <p:sldId id="448" r:id="rId31"/>
    <p:sldId id="479" r:id="rId32"/>
    <p:sldId id="372" r:id="rId33"/>
    <p:sldId id="458" r:id="rId34"/>
    <p:sldId id="257" r:id="rId35"/>
    <p:sldId id="349" r:id="rId36"/>
    <p:sldId id="394" r:id="rId37"/>
    <p:sldId id="352" r:id="rId38"/>
    <p:sldId id="265" r:id="rId39"/>
    <p:sldId id="459" r:id="rId40"/>
    <p:sldId id="395" r:id="rId41"/>
    <p:sldId id="338" r:id="rId42"/>
    <p:sldId id="439" r:id="rId43"/>
    <p:sldId id="476" r:id="rId44"/>
    <p:sldId id="351" r:id="rId45"/>
    <p:sldId id="334" r:id="rId46"/>
    <p:sldId id="440" r:id="rId47"/>
    <p:sldId id="392" r:id="rId48"/>
    <p:sldId id="393" r:id="rId49"/>
    <p:sldId id="350" r:id="rId50"/>
    <p:sldId id="339" r:id="rId51"/>
    <p:sldId id="340" r:id="rId52"/>
    <p:sldId id="341" r:id="rId53"/>
    <p:sldId id="33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C40B8CE-4466-428E-9D71-7B8B5B210C75}">
          <p14:sldIdLst>
            <p14:sldId id="444"/>
            <p14:sldId id="477"/>
          </p14:sldIdLst>
        </p14:section>
        <p14:section name="Project Overview" id="{BE4D400E-B505-43D1-8234-F482E6561D27}">
          <p14:sldIdLst>
            <p14:sldId id="475"/>
            <p14:sldId id="474"/>
            <p14:sldId id="360"/>
            <p14:sldId id="434"/>
            <p14:sldId id="464"/>
          </p14:sldIdLst>
        </p14:section>
        <p14:section name="Policy and Practice" id="{4B449D67-3947-423C-82EE-00B2317206EA}">
          <p14:sldIdLst>
            <p14:sldId id="445"/>
            <p14:sldId id="447"/>
            <p14:sldId id="465"/>
            <p14:sldId id="466"/>
            <p14:sldId id="468"/>
            <p14:sldId id="469"/>
            <p14:sldId id="470"/>
            <p14:sldId id="471"/>
            <p14:sldId id="472"/>
            <p14:sldId id="473"/>
            <p14:sldId id="323"/>
            <p14:sldId id="324"/>
            <p14:sldId id="326"/>
            <p14:sldId id="325"/>
          </p14:sldIdLst>
        </p14:section>
        <p14:section name="Gender" id="{08D6518F-4B35-4E2E-8AE2-364165250774}">
          <p14:sldIdLst>
            <p14:sldId id="450"/>
            <p14:sldId id="467"/>
            <p14:sldId id="365"/>
          </p14:sldIdLst>
        </p14:section>
        <p14:section name="Social Constructivism" id="{4086DC06-2959-429F-9268-EB6145C3FA22}">
          <p14:sldIdLst>
            <p14:sldId id="452"/>
            <p14:sldId id="460"/>
            <p14:sldId id="463"/>
            <p14:sldId id="478"/>
            <p14:sldId id="448"/>
            <p14:sldId id="479"/>
            <p14:sldId id="372"/>
            <p14:sldId id="458"/>
          </p14:sldIdLst>
        </p14:section>
        <p14:section name="Online Content" id="{4512EAF7-B9F6-487F-B3A3-AD4585022B8F}">
          <p14:sldIdLst>
            <p14:sldId id="257"/>
            <p14:sldId id="349"/>
            <p14:sldId id="394"/>
            <p14:sldId id="352"/>
            <p14:sldId id="265"/>
            <p14:sldId id="459"/>
            <p14:sldId id="395"/>
            <p14:sldId id="338"/>
            <p14:sldId id="439"/>
            <p14:sldId id="476"/>
            <p14:sldId id="351"/>
            <p14:sldId id="334"/>
            <p14:sldId id="440"/>
            <p14:sldId id="392"/>
            <p14:sldId id="393"/>
            <p14:sldId id="350"/>
            <p14:sldId id="339"/>
            <p14:sldId id="340"/>
            <p14:sldId id="341"/>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89F62B-1D3F-4391-A62F-CE8E4EE7FDB2}" v="1" dt="2026-06-18T13:42:12.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63105" autoAdjust="0"/>
  </p:normalViewPr>
  <p:slideViewPr>
    <p:cSldViewPr snapToGrid="0">
      <p:cViewPr varScale="1">
        <p:scale>
          <a:sx n="37" d="100"/>
          <a:sy n="37" d="100"/>
        </p:scale>
        <p:origin x="16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Hinojosa" userId="532fa739-bdb5-4f4b-8101-a1ca94e22457" providerId="ADAL" clId="{AA16B49A-E745-4BAB-951A-2C254F1FB3A2}"/>
    <pc:docChg chg="addSld modSld">
      <pc:chgData name="Carolina Hinojosa" userId="532fa739-bdb5-4f4b-8101-a1ca94e22457" providerId="ADAL" clId="{AA16B49A-E745-4BAB-951A-2C254F1FB3A2}" dt="2026-06-18T13:42:12.519" v="0"/>
      <pc:docMkLst>
        <pc:docMk/>
      </pc:docMkLst>
      <pc:sldChg chg="add">
        <pc:chgData name="Carolina Hinojosa" userId="532fa739-bdb5-4f4b-8101-a1ca94e22457" providerId="ADAL" clId="{AA16B49A-E745-4BAB-951A-2C254F1FB3A2}" dt="2026-06-18T13:42:12.519" v="0"/>
        <pc:sldMkLst>
          <pc:docMk/>
          <pc:sldMk cId="2324697639" sldId="333"/>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salfordfoundation.org.uk/wp-content/uploads/2024/04/Steps-evaluation-report_June-2025_final.pdf"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salfordfoundation.org.uk/wp-content/uploads/2024/04/Steps-evaluation-report_June-2025_final.pd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739F70-CD4D-4420-BF79-21E15CE74CB5}"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GB"/>
        </a:p>
      </dgm:t>
    </dgm:pt>
    <dgm:pt modelId="{B3AE417F-B185-4915-B4DF-1A2546A60470}">
      <dgm:prSet phldrT="[Text]" phldr="0"/>
      <dgm:spPr/>
      <dgm:t>
        <a:bodyPr/>
        <a:lstStyle/>
        <a:p>
          <a:r>
            <a:rPr lang="en-GB" b="1" dirty="0"/>
            <a:t>Curriculum Development</a:t>
          </a:r>
        </a:p>
        <a:p>
          <a:r>
            <a:rPr lang="en-GB" dirty="0"/>
            <a:t> Universal and Targeted (Talk Listen Change)</a:t>
          </a:r>
        </a:p>
      </dgm:t>
    </dgm:pt>
    <dgm:pt modelId="{AE99CF8D-98B1-436F-BFE5-D97EFC99AAC0}" type="parTrans" cxnId="{2764DC05-A0AA-4362-A438-B9F12CE8FCE3}">
      <dgm:prSet/>
      <dgm:spPr/>
      <dgm:t>
        <a:bodyPr/>
        <a:lstStyle/>
        <a:p>
          <a:endParaRPr lang="en-GB"/>
        </a:p>
      </dgm:t>
    </dgm:pt>
    <dgm:pt modelId="{44F3AC62-D3D9-496B-A2F7-A9E58EBCAFDF}" type="sibTrans" cxnId="{2764DC05-A0AA-4362-A438-B9F12CE8FCE3}">
      <dgm:prSet/>
      <dgm:spPr/>
      <dgm:t>
        <a:bodyPr/>
        <a:lstStyle/>
        <a:p>
          <a:endParaRPr lang="en-GB"/>
        </a:p>
      </dgm:t>
    </dgm:pt>
    <dgm:pt modelId="{DB5687D6-50EA-4525-9EEA-A5D68A9AA73E}">
      <dgm:prSet phldrT="[Text]" phldr="0"/>
      <dgm:spPr/>
      <dgm:t>
        <a:bodyPr/>
        <a:lstStyle/>
        <a:p>
          <a:r>
            <a:rPr lang="en-GB" b="1" dirty="0"/>
            <a:t>Direct Delivery in Schools </a:t>
          </a:r>
        </a:p>
        <a:p>
          <a:r>
            <a:rPr lang="en-GB" dirty="0"/>
            <a:t>8 Schools </a:t>
          </a:r>
        </a:p>
        <a:p>
          <a:r>
            <a:rPr lang="en-GB" dirty="0"/>
            <a:t>745 pupils </a:t>
          </a:r>
        </a:p>
      </dgm:t>
    </dgm:pt>
    <dgm:pt modelId="{296A8830-3D02-4FB3-A05E-FF58F5F58EFE}" type="parTrans" cxnId="{996F43D0-AE9B-40D8-AE34-DE22F1AF2124}">
      <dgm:prSet/>
      <dgm:spPr/>
      <dgm:t>
        <a:bodyPr/>
        <a:lstStyle/>
        <a:p>
          <a:endParaRPr lang="en-GB"/>
        </a:p>
      </dgm:t>
    </dgm:pt>
    <dgm:pt modelId="{EE9A36A9-803B-42B8-91B8-DD35683B9116}" type="sibTrans" cxnId="{996F43D0-AE9B-40D8-AE34-DE22F1AF2124}">
      <dgm:prSet/>
      <dgm:spPr/>
      <dgm:t>
        <a:bodyPr/>
        <a:lstStyle/>
        <a:p>
          <a:endParaRPr lang="en-GB"/>
        </a:p>
      </dgm:t>
    </dgm:pt>
    <dgm:pt modelId="{56CE3BBC-744F-471F-BA2C-86E8EA191CDE}">
      <dgm:prSet phldrT="[Text]" phldr="0"/>
      <dgm:spPr/>
      <dgm:t>
        <a:bodyPr/>
        <a:lstStyle/>
        <a:p>
          <a:r>
            <a:rPr lang="en-GB" dirty="0">
              <a:hlinkClick xmlns:r="http://schemas.openxmlformats.org/officeDocument/2006/relationships" r:id="rId1"/>
            </a:rPr>
            <a:t>External Evaluation</a:t>
          </a:r>
          <a:endParaRPr lang="en-GB" dirty="0"/>
        </a:p>
        <a:p>
          <a:r>
            <a:rPr lang="en-GB" dirty="0"/>
            <a:t>89% of boys said they thought it was important other students received this provision. </a:t>
          </a:r>
        </a:p>
      </dgm:t>
    </dgm:pt>
    <dgm:pt modelId="{E43C6CD3-6F4E-4CDF-8093-04BC3CC19054}" type="parTrans" cxnId="{9BD9FBB6-A1EC-43E4-BBA0-A4D984FE81E8}">
      <dgm:prSet/>
      <dgm:spPr/>
      <dgm:t>
        <a:bodyPr/>
        <a:lstStyle/>
        <a:p>
          <a:endParaRPr lang="en-GB"/>
        </a:p>
      </dgm:t>
    </dgm:pt>
    <dgm:pt modelId="{E0A9F8AB-CB90-4574-8C84-B76400A76689}" type="sibTrans" cxnId="{9BD9FBB6-A1EC-43E4-BBA0-A4D984FE81E8}">
      <dgm:prSet/>
      <dgm:spPr/>
      <dgm:t>
        <a:bodyPr/>
        <a:lstStyle/>
        <a:p>
          <a:endParaRPr lang="en-GB"/>
        </a:p>
      </dgm:t>
    </dgm:pt>
    <dgm:pt modelId="{FCA63BF2-AEDF-4A52-9EB0-704E297CE4C4}">
      <dgm:prSet/>
      <dgm:spPr/>
      <dgm:t>
        <a:bodyPr/>
        <a:lstStyle/>
        <a:p>
          <a:r>
            <a:rPr lang="en-GB" b="1" dirty="0"/>
            <a:t>Initial </a:t>
          </a:r>
          <a:r>
            <a:rPr lang="en-GB" b="1"/>
            <a:t>Pathfinder Work</a:t>
          </a:r>
        </a:p>
        <a:p>
          <a:endParaRPr lang="en-GB" b="1" dirty="0"/>
        </a:p>
        <a:p>
          <a:endParaRPr lang="en-GB" dirty="0"/>
        </a:p>
      </dgm:t>
    </dgm:pt>
    <dgm:pt modelId="{45108C0A-52E4-4B83-9A9A-76330E79D8C4}" type="parTrans" cxnId="{A6B3C508-AF1B-4304-840B-8F18772B50BC}">
      <dgm:prSet/>
      <dgm:spPr/>
      <dgm:t>
        <a:bodyPr/>
        <a:lstStyle/>
        <a:p>
          <a:endParaRPr lang="en-GB"/>
        </a:p>
      </dgm:t>
    </dgm:pt>
    <dgm:pt modelId="{BFCC277F-7BF8-4E70-8EA3-864D54CB89C7}" type="sibTrans" cxnId="{A6B3C508-AF1B-4304-840B-8F18772B50BC}">
      <dgm:prSet/>
      <dgm:spPr/>
      <dgm:t>
        <a:bodyPr/>
        <a:lstStyle/>
        <a:p>
          <a:endParaRPr lang="en-GB"/>
        </a:p>
      </dgm:t>
    </dgm:pt>
    <dgm:pt modelId="{5AA630A5-0E4D-4FA2-BDE6-8930A423D417}" type="pres">
      <dgm:prSet presAssocID="{F8739F70-CD4D-4420-BF79-21E15CE74CB5}" presName="rootnode" presStyleCnt="0">
        <dgm:presLayoutVars>
          <dgm:chMax/>
          <dgm:chPref/>
          <dgm:dir/>
          <dgm:animLvl val="lvl"/>
        </dgm:presLayoutVars>
      </dgm:prSet>
      <dgm:spPr/>
    </dgm:pt>
    <dgm:pt modelId="{C82C791C-A4A3-4DB8-8DC7-B506721A1CDB}" type="pres">
      <dgm:prSet presAssocID="{B3AE417F-B185-4915-B4DF-1A2546A60470}" presName="composite" presStyleCnt="0"/>
      <dgm:spPr/>
    </dgm:pt>
    <dgm:pt modelId="{028077C6-3392-4E20-93C6-59E2A907A02C}" type="pres">
      <dgm:prSet presAssocID="{B3AE417F-B185-4915-B4DF-1A2546A60470}" presName="LShape" presStyleLbl="alignNode1" presStyleIdx="0" presStyleCnt="7"/>
      <dgm:spPr/>
    </dgm:pt>
    <dgm:pt modelId="{6841042B-B82F-451C-991B-BCB8E847994E}" type="pres">
      <dgm:prSet presAssocID="{B3AE417F-B185-4915-B4DF-1A2546A60470}" presName="ParentText" presStyleLbl="revTx" presStyleIdx="0" presStyleCnt="4">
        <dgm:presLayoutVars>
          <dgm:chMax val="0"/>
          <dgm:chPref val="0"/>
          <dgm:bulletEnabled val="1"/>
        </dgm:presLayoutVars>
      </dgm:prSet>
      <dgm:spPr/>
    </dgm:pt>
    <dgm:pt modelId="{6E21BF03-AF3C-4EC7-8092-F9049602F483}" type="pres">
      <dgm:prSet presAssocID="{B3AE417F-B185-4915-B4DF-1A2546A60470}" presName="Triangle" presStyleLbl="alignNode1" presStyleIdx="1" presStyleCnt="7"/>
      <dgm:spPr/>
    </dgm:pt>
    <dgm:pt modelId="{E38A22A4-4E2D-4AF6-81C2-0F30BC839E4C}" type="pres">
      <dgm:prSet presAssocID="{44F3AC62-D3D9-496B-A2F7-A9E58EBCAFDF}" presName="sibTrans" presStyleCnt="0"/>
      <dgm:spPr/>
    </dgm:pt>
    <dgm:pt modelId="{FE5CB800-B2D3-4F48-B422-E0929B16D830}" type="pres">
      <dgm:prSet presAssocID="{44F3AC62-D3D9-496B-A2F7-A9E58EBCAFDF}" presName="space" presStyleCnt="0"/>
      <dgm:spPr/>
    </dgm:pt>
    <dgm:pt modelId="{397EA186-9F4A-4131-B659-332BF966B6EC}" type="pres">
      <dgm:prSet presAssocID="{DB5687D6-50EA-4525-9EEA-A5D68A9AA73E}" presName="composite" presStyleCnt="0"/>
      <dgm:spPr/>
    </dgm:pt>
    <dgm:pt modelId="{F80B0210-0B79-4D20-A493-C8A32A7C9B49}" type="pres">
      <dgm:prSet presAssocID="{DB5687D6-50EA-4525-9EEA-A5D68A9AA73E}" presName="LShape" presStyleLbl="alignNode1" presStyleIdx="2" presStyleCnt="7"/>
      <dgm:spPr/>
    </dgm:pt>
    <dgm:pt modelId="{3C3D3281-26C7-44FD-8B0F-E2EFBACCE6A2}" type="pres">
      <dgm:prSet presAssocID="{DB5687D6-50EA-4525-9EEA-A5D68A9AA73E}" presName="ParentText" presStyleLbl="revTx" presStyleIdx="1" presStyleCnt="4">
        <dgm:presLayoutVars>
          <dgm:chMax val="0"/>
          <dgm:chPref val="0"/>
          <dgm:bulletEnabled val="1"/>
        </dgm:presLayoutVars>
      </dgm:prSet>
      <dgm:spPr/>
    </dgm:pt>
    <dgm:pt modelId="{8CC7C11A-2D0E-4466-AE8E-1F17130917CF}" type="pres">
      <dgm:prSet presAssocID="{DB5687D6-50EA-4525-9EEA-A5D68A9AA73E}" presName="Triangle" presStyleLbl="alignNode1" presStyleIdx="3" presStyleCnt="7"/>
      <dgm:spPr/>
    </dgm:pt>
    <dgm:pt modelId="{E4376D93-D132-490E-9FFE-0A15C6C618AA}" type="pres">
      <dgm:prSet presAssocID="{EE9A36A9-803B-42B8-91B8-DD35683B9116}" presName="sibTrans" presStyleCnt="0"/>
      <dgm:spPr/>
    </dgm:pt>
    <dgm:pt modelId="{233E657D-A177-4D9D-86DC-202BDF2C28FE}" type="pres">
      <dgm:prSet presAssocID="{EE9A36A9-803B-42B8-91B8-DD35683B9116}" presName="space" presStyleCnt="0"/>
      <dgm:spPr/>
    </dgm:pt>
    <dgm:pt modelId="{EAA44C00-66DE-470F-BD71-1725993E1B21}" type="pres">
      <dgm:prSet presAssocID="{56CE3BBC-744F-471F-BA2C-86E8EA191CDE}" presName="composite" presStyleCnt="0"/>
      <dgm:spPr/>
    </dgm:pt>
    <dgm:pt modelId="{62E2474E-6A10-4D97-BAF6-EFC7520FA428}" type="pres">
      <dgm:prSet presAssocID="{56CE3BBC-744F-471F-BA2C-86E8EA191CDE}" presName="LShape" presStyleLbl="alignNode1" presStyleIdx="4" presStyleCnt="7"/>
      <dgm:spPr/>
    </dgm:pt>
    <dgm:pt modelId="{379E1D0E-E10A-4911-9E71-1AF5DB9BA5D6}" type="pres">
      <dgm:prSet presAssocID="{56CE3BBC-744F-471F-BA2C-86E8EA191CDE}" presName="ParentText" presStyleLbl="revTx" presStyleIdx="2" presStyleCnt="4">
        <dgm:presLayoutVars>
          <dgm:chMax val="0"/>
          <dgm:chPref val="0"/>
          <dgm:bulletEnabled val="1"/>
        </dgm:presLayoutVars>
      </dgm:prSet>
      <dgm:spPr/>
    </dgm:pt>
    <dgm:pt modelId="{7CFAD67B-DF30-4649-BEA9-AC14D77DCDE3}" type="pres">
      <dgm:prSet presAssocID="{56CE3BBC-744F-471F-BA2C-86E8EA191CDE}" presName="Triangle" presStyleLbl="alignNode1" presStyleIdx="5" presStyleCnt="7"/>
      <dgm:spPr/>
    </dgm:pt>
    <dgm:pt modelId="{39A66B94-8509-4CA2-8FD1-AFC4CE042777}" type="pres">
      <dgm:prSet presAssocID="{E0A9F8AB-CB90-4574-8C84-B76400A76689}" presName="sibTrans" presStyleCnt="0"/>
      <dgm:spPr/>
    </dgm:pt>
    <dgm:pt modelId="{1F011305-06D0-4AB4-B022-36EA171A2A78}" type="pres">
      <dgm:prSet presAssocID="{E0A9F8AB-CB90-4574-8C84-B76400A76689}" presName="space" presStyleCnt="0"/>
      <dgm:spPr/>
    </dgm:pt>
    <dgm:pt modelId="{AC1E381C-A658-4C7B-8145-9B2B2C3FC02E}" type="pres">
      <dgm:prSet presAssocID="{FCA63BF2-AEDF-4A52-9EB0-704E297CE4C4}" presName="composite" presStyleCnt="0"/>
      <dgm:spPr/>
    </dgm:pt>
    <dgm:pt modelId="{3FA2001E-EBC0-4C8E-A8AC-5BCBB5FD733A}" type="pres">
      <dgm:prSet presAssocID="{FCA63BF2-AEDF-4A52-9EB0-704E297CE4C4}" presName="LShape" presStyleLbl="alignNode1" presStyleIdx="6" presStyleCnt="7"/>
      <dgm:spPr/>
    </dgm:pt>
    <dgm:pt modelId="{AABB0461-346C-4013-9996-326F9CCCFD29}" type="pres">
      <dgm:prSet presAssocID="{FCA63BF2-AEDF-4A52-9EB0-704E297CE4C4}" presName="ParentText" presStyleLbl="revTx" presStyleIdx="3" presStyleCnt="4">
        <dgm:presLayoutVars>
          <dgm:chMax val="0"/>
          <dgm:chPref val="0"/>
          <dgm:bulletEnabled val="1"/>
        </dgm:presLayoutVars>
      </dgm:prSet>
      <dgm:spPr/>
    </dgm:pt>
  </dgm:ptLst>
  <dgm:cxnLst>
    <dgm:cxn modelId="{2764DC05-A0AA-4362-A438-B9F12CE8FCE3}" srcId="{F8739F70-CD4D-4420-BF79-21E15CE74CB5}" destId="{B3AE417F-B185-4915-B4DF-1A2546A60470}" srcOrd="0" destOrd="0" parTransId="{AE99CF8D-98B1-436F-BFE5-D97EFC99AAC0}" sibTransId="{44F3AC62-D3D9-496B-A2F7-A9E58EBCAFDF}"/>
    <dgm:cxn modelId="{A6B3C508-AF1B-4304-840B-8F18772B50BC}" srcId="{F8739F70-CD4D-4420-BF79-21E15CE74CB5}" destId="{FCA63BF2-AEDF-4A52-9EB0-704E297CE4C4}" srcOrd="3" destOrd="0" parTransId="{45108C0A-52E4-4B83-9A9A-76330E79D8C4}" sibTransId="{BFCC277F-7BF8-4E70-8EA3-864D54CB89C7}"/>
    <dgm:cxn modelId="{C068FA59-2047-405E-AFC0-20196728CED1}" type="presOf" srcId="{56CE3BBC-744F-471F-BA2C-86E8EA191CDE}" destId="{379E1D0E-E10A-4911-9E71-1AF5DB9BA5D6}" srcOrd="0" destOrd="0" presId="urn:microsoft.com/office/officeart/2009/3/layout/StepUpProcess"/>
    <dgm:cxn modelId="{463BFF7D-863B-4DB4-8712-7D9D6BB9EA3F}" type="presOf" srcId="{FCA63BF2-AEDF-4A52-9EB0-704E297CE4C4}" destId="{AABB0461-346C-4013-9996-326F9CCCFD29}" srcOrd="0" destOrd="0" presId="urn:microsoft.com/office/officeart/2009/3/layout/StepUpProcess"/>
    <dgm:cxn modelId="{9BD9FBB6-A1EC-43E4-BBA0-A4D984FE81E8}" srcId="{F8739F70-CD4D-4420-BF79-21E15CE74CB5}" destId="{56CE3BBC-744F-471F-BA2C-86E8EA191CDE}" srcOrd="2" destOrd="0" parTransId="{E43C6CD3-6F4E-4CDF-8093-04BC3CC19054}" sibTransId="{E0A9F8AB-CB90-4574-8C84-B76400A76689}"/>
    <dgm:cxn modelId="{307966C6-E8FB-4883-BA0A-72CA159A0781}" type="presOf" srcId="{F8739F70-CD4D-4420-BF79-21E15CE74CB5}" destId="{5AA630A5-0E4D-4FA2-BDE6-8930A423D417}" srcOrd="0" destOrd="0" presId="urn:microsoft.com/office/officeart/2009/3/layout/StepUpProcess"/>
    <dgm:cxn modelId="{996F43D0-AE9B-40D8-AE34-DE22F1AF2124}" srcId="{F8739F70-CD4D-4420-BF79-21E15CE74CB5}" destId="{DB5687D6-50EA-4525-9EEA-A5D68A9AA73E}" srcOrd="1" destOrd="0" parTransId="{296A8830-3D02-4FB3-A05E-FF58F5F58EFE}" sibTransId="{EE9A36A9-803B-42B8-91B8-DD35683B9116}"/>
    <dgm:cxn modelId="{04C899E8-BB21-402B-B7B4-49ECAB6855F4}" type="presOf" srcId="{B3AE417F-B185-4915-B4DF-1A2546A60470}" destId="{6841042B-B82F-451C-991B-BCB8E847994E}" srcOrd="0" destOrd="0" presId="urn:microsoft.com/office/officeart/2009/3/layout/StepUpProcess"/>
    <dgm:cxn modelId="{F02157F9-5DF0-4A83-B111-C9DED8AD5D52}" type="presOf" srcId="{DB5687D6-50EA-4525-9EEA-A5D68A9AA73E}" destId="{3C3D3281-26C7-44FD-8B0F-E2EFBACCE6A2}" srcOrd="0" destOrd="0" presId="urn:microsoft.com/office/officeart/2009/3/layout/StepUpProcess"/>
    <dgm:cxn modelId="{08EAB676-3780-4F16-A3DB-1C4B1F8F3DC9}" type="presParOf" srcId="{5AA630A5-0E4D-4FA2-BDE6-8930A423D417}" destId="{C82C791C-A4A3-4DB8-8DC7-B506721A1CDB}" srcOrd="0" destOrd="0" presId="urn:microsoft.com/office/officeart/2009/3/layout/StepUpProcess"/>
    <dgm:cxn modelId="{43838BD8-D557-4D28-AB96-CBF627D51EA3}" type="presParOf" srcId="{C82C791C-A4A3-4DB8-8DC7-B506721A1CDB}" destId="{028077C6-3392-4E20-93C6-59E2A907A02C}" srcOrd="0" destOrd="0" presId="urn:microsoft.com/office/officeart/2009/3/layout/StepUpProcess"/>
    <dgm:cxn modelId="{146018DF-72AF-4D05-9D53-DB0B81D00600}" type="presParOf" srcId="{C82C791C-A4A3-4DB8-8DC7-B506721A1CDB}" destId="{6841042B-B82F-451C-991B-BCB8E847994E}" srcOrd="1" destOrd="0" presId="urn:microsoft.com/office/officeart/2009/3/layout/StepUpProcess"/>
    <dgm:cxn modelId="{D7ADE703-2312-4D32-BE99-DFF7EB2CD211}" type="presParOf" srcId="{C82C791C-A4A3-4DB8-8DC7-B506721A1CDB}" destId="{6E21BF03-AF3C-4EC7-8092-F9049602F483}" srcOrd="2" destOrd="0" presId="urn:microsoft.com/office/officeart/2009/3/layout/StepUpProcess"/>
    <dgm:cxn modelId="{97521413-3179-4B0F-8978-A9CA8D1DBFB8}" type="presParOf" srcId="{5AA630A5-0E4D-4FA2-BDE6-8930A423D417}" destId="{E38A22A4-4E2D-4AF6-81C2-0F30BC839E4C}" srcOrd="1" destOrd="0" presId="urn:microsoft.com/office/officeart/2009/3/layout/StepUpProcess"/>
    <dgm:cxn modelId="{6A20E9D6-C8B6-419E-BB83-2F109BFDA112}" type="presParOf" srcId="{E38A22A4-4E2D-4AF6-81C2-0F30BC839E4C}" destId="{FE5CB800-B2D3-4F48-B422-E0929B16D830}" srcOrd="0" destOrd="0" presId="urn:microsoft.com/office/officeart/2009/3/layout/StepUpProcess"/>
    <dgm:cxn modelId="{494DB620-63AA-4470-B76D-5A2856411ED7}" type="presParOf" srcId="{5AA630A5-0E4D-4FA2-BDE6-8930A423D417}" destId="{397EA186-9F4A-4131-B659-332BF966B6EC}" srcOrd="2" destOrd="0" presId="urn:microsoft.com/office/officeart/2009/3/layout/StepUpProcess"/>
    <dgm:cxn modelId="{86CA4BE3-93A9-43F9-9F51-F9082215E54A}" type="presParOf" srcId="{397EA186-9F4A-4131-B659-332BF966B6EC}" destId="{F80B0210-0B79-4D20-A493-C8A32A7C9B49}" srcOrd="0" destOrd="0" presId="urn:microsoft.com/office/officeart/2009/3/layout/StepUpProcess"/>
    <dgm:cxn modelId="{ED6BDFFE-803D-4F92-84AD-0C6738D471AB}" type="presParOf" srcId="{397EA186-9F4A-4131-B659-332BF966B6EC}" destId="{3C3D3281-26C7-44FD-8B0F-E2EFBACCE6A2}" srcOrd="1" destOrd="0" presId="urn:microsoft.com/office/officeart/2009/3/layout/StepUpProcess"/>
    <dgm:cxn modelId="{7A07BB85-CD9D-4438-90A8-682EB23CF5BF}" type="presParOf" srcId="{397EA186-9F4A-4131-B659-332BF966B6EC}" destId="{8CC7C11A-2D0E-4466-AE8E-1F17130917CF}" srcOrd="2" destOrd="0" presId="urn:microsoft.com/office/officeart/2009/3/layout/StepUpProcess"/>
    <dgm:cxn modelId="{9C1A886F-BF81-486D-8A98-C251636A762E}" type="presParOf" srcId="{5AA630A5-0E4D-4FA2-BDE6-8930A423D417}" destId="{E4376D93-D132-490E-9FFE-0A15C6C618AA}" srcOrd="3" destOrd="0" presId="urn:microsoft.com/office/officeart/2009/3/layout/StepUpProcess"/>
    <dgm:cxn modelId="{2EBF8977-5F89-459A-A090-9936F0BA6545}" type="presParOf" srcId="{E4376D93-D132-490E-9FFE-0A15C6C618AA}" destId="{233E657D-A177-4D9D-86DC-202BDF2C28FE}" srcOrd="0" destOrd="0" presId="urn:microsoft.com/office/officeart/2009/3/layout/StepUpProcess"/>
    <dgm:cxn modelId="{36D19117-3D2B-40E5-B8A6-8420A34983CE}" type="presParOf" srcId="{5AA630A5-0E4D-4FA2-BDE6-8930A423D417}" destId="{EAA44C00-66DE-470F-BD71-1725993E1B21}" srcOrd="4" destOrd="0" presId="urn:microsoft.com/office/officeart/2009/3/layout/StepUpProcess"/>
    <dgm:cxn modelId="{52C67763-5ADF-4930-B2F3-D13B8F4FA6F3}" type="presParOf" srcId="{EAA44C00-66DE-470F-BD71-1725993E1B21}" destId="{62E2474E-6A10-4D97-BAF6-EFC7520FA428}" srcOrd="0" destOrd="0" presId="urn:microsoft.com/office/officeart/2009/3/layout/StepUpProcess"/>
    <dgm:cxn modelId="{A6BD5A4B-0661-44AA-9407-91DE2A1A85F8}" type="presParOf" srcId="{EAA44C00-66DE-470F-BD71-1725993E1B21}" destId="{379E1D0E-E10A-4911-9E71-1AF5DB9BA5D6}" srcOrd="1" destOrd="0" presId="urn:microsoft.com/office/officeart/2009/3/layout/StepUpProcess"/>
    <dgm:cxn modelId="{56680B9E-7E56-49F9-AB13-AA87757C52F8}" type="presParOf" srcId="{EAA44C00-66DE-470F-BD71-1725993E1B21}" destId="{7CFAD67B-DF30-4649-BEA9-AC14D77DCDE3}" srcOrd="2" destOrd="0" presId="urn:microsoft.com/office/officeart/2009/3/layout/StepUpProcess"/>
    <dgm:cxn modelId="{886B440B-5DB9-4F79-B2BC-DE5878812749}" type="presParOf" srcId="{5AA630A5-0E4D-4FA2-BDE6-8930A423D417}" destId="{39A66B94-8509-4CA2-8FD1-AFC4CE042777}" srcOrd="5" destOrd="0" presId="urn:microsoft.com/office/officeart/2009/3/layout/StepUpProcess"/>
    <dgm:cxn modelId="{39D17545-8DAE-41CD-B6B2-85FA364D674A}" type="presParOf" srcId="{39A66B94-8509-4CA2-8FD1-AFC4CE042777}" destId="{1F011305-06D0-4AB4-B022-36EA171A2A78}" srcOrd="0" destOrd="0" presId="urn:microsoft.com/office/officeart/2009/3/layout/StepUpProcess"/>
    <dgm:cxn modelId="{B6ED1AF2-1C46-4DA2-8AF3-F118933CFA31}" type="presParOf" srcId="{5AA630A5-0E4D-4FA2-BDE6-8930A423D417}" destId="{AC1E381C-A658-4C7B-8145-9B2B2C3FC02E}" srcOrd="6" destOrd="0" presId="urn:microsoft.com/office/officeart/2009/3/layout/StepUpProcess"/>
    <dgm:cxn modelId="{D37E336C-799A-4706-BA64-F7FCA41F98B5}" type="presParOf" srcId="{AC1E381C-A658-4C7B-8145-9B2B2C3FC02E}" destId="{3FA2001E-EBC0-4C8E-A8AC-5BCBB5FD733A}" srcOrd="0" destOrd="0" presId="urn:microsoft.com/office/officeart/2009/3/layout/StepUpProcess"/>
    <dgm:cxn modelId="{EFA4EB5D-8533-48DD-A77C-A54B8FA163D7}" type="presParOf" srcId="{AC1E381C-A658-4C7B-8145-9B2B2C3FC02E}" destId="{AABB0461-346C-4013-9996-326F9CCCFD29}"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739F70-CD4D-4420-BF79-21E15CE74CB5}" type="doc">
      <dgm:prSet loTypeId="urn:microsoft.com/office/officeart/2009/3/layout/StepUpProcess" loCatId="process" qsTypeId="urn:microsoft.com/office/officeart/2005/8/quickstyle/simple1" qsCatId="simple" csTypeId="urn:microsoft.com/office/officeart/2005/8/colors/accent0_3" csCatId="mainScheme" phldr="1"/>
      <dgm:spPr/>
      <dgm:t>
        <a:bodyPr/>
        <a:lstStyle/>
        <a:p>
          <a:endParaRPr lang="en-GB"/>
        </a:p>
      </dgm:t>
    </dgm:pt>
    <dgm:pt modelId="{B3AE417F-B185-4915-B4DF-1A2546A60470}">
      <dgm:prSet phldrT="[Text]" phldr="0" custT="1"/>
      <dgm:spPr/>
      <dgm:t>
        <a:bodyPr/>
        <a:lstStyle/>
        <a:p>
          <a:r>
            <a:rPr lang="en-GB" sz="2600" b="1" dirty="0"/>
            <a:t>Pathfinder Schools </a:t>
          </a:r>
        </a:p>
      </dgm:t>
    </dgm:pt>
    <dgm:pt modelId="{AE99CF8D-98B1-436F-BFE5-D97EFC99AAC0}" type="parTrans" cxnId="{2764DC05-A0AA-4362-A438-B9F12CE8FCE3}">
      <dgm:prSet/>
      <dgm:spPr/>
      <dgm:t>
        <a:bodyPr/>
        <a:lstStyle/>
        <a:p>
          <a:endParaRPr lang="en-GB"/>
        </a:p>
      </dgm:t>
    </dgm:pt>
    <dgm:pt modelId="{44F3AC62-D3D9-496B-A2F7-A9E58EBCAFDF}" type="sibTrans" cxnId="{2764DC05-A0AA-4362-A438-B9F12CE8FCE3}">
      <dgm:prSet/>
      <dgm:spPr/>
      <dgm:t>
        <a:bodyPr/>
        <a:lstStyle/>
        <a:p>
          <a:endParaRPr lang="en-GB"/>
        </a:p>
      </dgm:t>
    </dgm:pt>
    <dgm:pt modelId="{DB5687D6-50EA-4525-9EEA-A5D68A9AA73E}">
      <dgm:prSet phldrT="[Text]" phldr="0" custT="1"/>
      <dgm:spPr/>
      <dgm:t>
        <a:bodyPr/>
        <a:lstStyle/>
        <a:p>
          <a:r>
            <a:rPr lang="en-GB" sz="2400" b="1" dirty="0"/>
            <a:t>Co-Delivery in Schools </a:t>
          </a:r>
        </a:p>
        <a:p>
          <a:r>
            <a:rPr lang="en-GB" sz="2400" b="1" dirty="0"/>
            <a:t>Free Training and Resources </a:t>
          </a:r>
        </a:p>
        <a:p>
          <a:endParaRPr lang="en-GB" sz="1700" b="1" dirty="0"/>
        </a:p>
        <a:p>
          <a:endParaRPr lang="en-GB" sz="1700" dirty="0"/>
        </a:p>
      </dgm:t>
    </dgm:pt>
    <dgm:pt modelId="{296A8830-3D02-4FB3-A05E-FF58F5F58EFE}" type="parTrans" cxnId="{996F43D0-AE9B-40D8-AE34-DE22F1AF2124}">
      <dgm:prSet/>
      <dgm:spPr/>
      <dgm:t>
        <a:bodyPr/>
        <a:lstStyle/>
        <a:p>
          <a:endParaRPr lang="en-GB"/>
        </a:p>
      </dgm:t>
    </dgm:pt>
    <dgm:pt modelId="{EE9A36A9-803B-42B8-91B8-DD35683B9116}" type="sibTrans" cxnId="{996F43D0-AE9B-40D8-AE34-DE22F1AF2124}">
      <dgm:prSet/>
      <dgm:spPr/>
      <dgm:t>
        <a:bodyPr/>
        <a:lstStyle/>
        <a:p>
          <a:endParaRPr lang="en-GB"/>
        </a:p>
      </dgm:t>
    </dgm:pt>
    <dgm:pt modelId="{56CE3BBC-744F-471F-BA2C-86E8EA191CDE}">
      <dgm:prSet phldrT="[Text]" phldr="0" custT="1"/>
      <dgm:spPr/>
      <dgm:t>
        <a:bodyPr/>
        <a:lstStyle/>
        <a:p>
          <a:r>
            <a:rPr lang="en-GB" sz="2400" b="1" dirty="0"/>
            <a:t>Advocating for Free, Accessible, Regional Training and Provision </a:t>
          </a:r>
        </a:p>
      </dgm:t>
    </dgm:pt>
    <dgm:pt modelId="{E43C6CD3-6F4E-4CDF-8093-04BC3CC19054}" type="parTrans" cxnId="{9BD9FBB6-A1EC-43E4-BBA0-A4D984FE81E8}">
      <dgm:prSet/>
      <dgm:spPr/>
      <dgm:t>
        <a:bodyPr/>
        <a:lstStyle/>
        <a:p>
          <a:endParaRPr lang="en-GB"/>
        </a:p>
      </dgm:t>
    </dgm:pt>
    <dgm:pt modelId="{E0A9F8AB-CB90-4574-8C84-B76400A76689}" type="sibTrans" cxnId="{9BD9FBB6-A1EC-43E4-BBA0-A4D984FE81E8}">
      <dgm:prSet/>
      <dgm:spPr/>
      <dgm:t>
        <a:bodyPr/>
        <a:lstStyle/>
        <a:p>
          <a:endParaRPr lang="en-GB"/>
        </a:p>
      </dgm:t>
    </dgm:pt>
    <dgm:pt modelId="{5AA630A5-0E4D-4FA2-BDE6-8930A423D417}" type="pres">
      <dgm:prSet presAssocID="{F8739F70-CD4D-4420-BF79-21E15CE74CB5}" presName="rootnode" presStyleCnt="0">
        <dgm:presLayoutVars>
          <dgm:chMax/>
          <dgm:chPref/>
          <dgm:dir/>
          <dgm:animLvl val="lvl"/>
        </dgm:presLayoutVars>
      </dgm:prSet>
      <dgm:spPr/>
    </dgm:pt>
    <dgm:pt modelId="{C82C791C-A4A3-4DB8-8DC7-B506721A1CDB}" type="pres">
      <dgm:prSet presAssocID="{B3AE417F-B185-4915-B4DF-1A2546A60470}" presName="composite" presStyleCnt="0"/>
      <dgm:spPr/>
    </dgm:pt>
    <dgm:pt modelId="{028077C6-3392-4E20-93C6-59E2A907A02C}" type="pres">
      <dgm:prSet presAssocID="{B3AE417F-B185-4915-B4DF-1A2546A60470}" presName="LShape" presStyleLbl="alignNode1" presStyleIdx="0" presStyleCnt="5"/>
      <dgm:spPr/>
    </dgm:pt>
    <dgm:pt modelId="{6841042B-B82F-451C-991B-BCB8E847994E}" type="pres">
      <dgm:prSet presAssocID="{B3AE417F-B185-4915-B4DF-1A2546A60470}" presName="ParentText" presStyleLbl="revTx" presStyleIdx="0" presStyleCnt="3">
        <dgm:presLayoutVars>
          <dgm:chMax val="0"/>
          <dgm:chPref val="0"/>
          <dgm:bulletEnabled val="1"/>
        </dgm:presLayoutVars>
      </dgm:prSet>
      <dgm:spPr/>
    </dgm:pt>
    <dgm:pt modelId="{6E21BF03-AF3C-4EC7-8092-F9049602F483}" type="pres">
      <dgm:prSet presAssocID="{B3AE417F-B185-4915-B4DF-1A2546A60470}" presName="Triangle" presStyleLbl="alignNode1" presStyleIdx="1" presStyleCnt="5"/>
      <dgm:spPr/>
    </dgm:pt>
    <dgm:pt modelId="{E38A22A4-4E2D-4AF6-81C2-0F30BC839E4C}" type="pres">
      <dgm:prSet presAssocID="{44F3AC62-D3D9-496B-A2F7-A9E58EBCAFDF}" presName="sibTrans" presStyleCnt="0"/>
      <dgm:spPr/>
    </dgm:pt>
    <dgm:pt modelId="{FE5CB800-B2D3-4F48-B422-E0929B16D830}" type="pres">
      <dgm:prSet presAssocID="{44F3AC62-D3D9-496B-A2F7-A9E58EBCAFDF}" presName="space" presStyleCnt="0"/>
      <dgm:spPr/>
    </dgm:pt>
    <dgm:pt modelId="{397EA186-9F4A-4131-B659-332BF966B6EC}" type="pres">
      <dgm:prSet presAssocID="{DB5687D6-50EA-4525-9EEA-A5D68A9AA73E}" presName="composite" presStyleCnt="0"/>
      <dgm:spPr/>
    </dgm:pt>
    <dgm:pt modelId="{F80B0210-0B79-4D20-A493-C8A32A7C9B49}" type="pres">
      <dgm:prSet presAssocID="{DB5687D6-50EA-4525-9EEA-A5D68A9AA73E}" presName="LShape" presStyleLbl="alignNode1" presStyleIdx="2" presStyleCnt="5"/>
      <dgm:spPr/>
    </dgm:pt>
    <dgm:pt modelId="{3C3D3281-26C7-44FD-8B0F-E2EFBACCE6A2}" type="pres">
      <dgm:prSet presAssocID="{DB5687D6-50EA-4525-9EEA-A5D68A9AA73E}" presName="ParentText" presStyleLbl="revTx" presStyleIdx="1" presStyleCnt="3">
        <dgm:presLayoutVars>
          <dgm:chMax val="0"/>
          <dgm:chPref val="0"/>
          <dgm:bulletEnabled val="1"/>
        </dgm:presLayoutVars>
      </dgm:prSet>
      <dgm:spPr/>
    </dgm:pt>
    <dgm:pt modelId="{8CC7C11A-2D0E-4466-AE8E-1F17130917CF}" type="pres">
      <dgm:prSet presAssocID="{DB5687D6-50EA-4525-9EEA-A5D68A9AA73E}" presName="Triangle" presStyleLbl="alignNode1" presStyleIdx="3" presStyleCnt="5"/>
      <dgm:spPr/>
    </dgm:pt>
    <dgm:pt modelId="{E4376D93-D132-490E-9FFE-0A15C6C618AA}" type="pres">
      <dgm:prSet presAssocID="{EE9A36A9-803B-42B8-91B8-DD35683B9116}" presName="sibTrans" presStyleCnt="0"/>
      <dgm:spPr/>
    </dgm:pt>
    <dgm:pt modelId="{233E657D-A177-4D9D-86DC-202BDF2C28FE}" type="pres">
      <dgm:prSet presAssocID="{EE9A36A9-803B-42B8-91B8-DD35683B9116}" presName="space" presStyleCnt="0"/>
      <dgm:spPr/>
    </dgm:pt>
    <dgm:pt modelId="{EAA44C00-66DE-470F-BD71-1725993E1B21}" type="pres">
      <dgm:prSet presAssocID="{56CE3BBC-744F-471F-BA2C-86E8EA191CDE}" presName="composite" presStyleCnt="0"/>
      <dgm:spPr/>
    </dgm:pt>
    <dgm:pt modelId="{62E2474E-6A10-4D97-BAF6-EFC7520FA428}" type="pres">
      <dgm:prSet presAssocID="{56CE3BBC-744F-471F-BA2C-86E8EA191CDE}" presName="LShape" presStyleLbl="alignNode1" presStyleIdx="4" presStyleCnt="5"/>
      <dgm:spPr/>
    </dgm:pt>
    <dgm:pt modelId="{379E1D0E-E10A-4911-9E71-1AF5DB9BA5D6}" type="pres">
      <dgm:prSet presAssocID="{56CE3BBC-744F-471F-BA2C-86E8EA191CDE}" presName="ParentText" presStyleLbl="revTx" presStyleIdx="2" presStyleCnt="3">
        <dgm:presLayoutVars>
          <dgm:chMax val="0"/>
          <dgm:chPref val="0"/>
          <dgm:bulletEnabled val="1"/>
        </dgm:presLayoutVars>
      </dgm:prSet>
      <dgm:spPr/>
    </dgm:pt>
  </dgm:ptLst>
  <dgm:cxnLst>
    <dgm:cxn modelId="{2764DC05-A0AA-4362-A438-B9F12CE8FCE3}" srcId="{F8739F70-CD4D-4420-BF79-21E15CE74CB5}" destId="{B3AE417F-B185-4915-B4DF-1A2546A60470}" srcOrd="0" destOrd="0" parTransId="{AE99CF8D-98B1-436F-BFE5-D97EFC99AAC0}" sibTransId="{44F3AC62-D3D9-496B-A2F7-A9E58EBCAFDF}"/>
    <dgm:cxn modelId="{C068FA59-2047-405E-AFC0-20196728CED1}" type="presOf" srcId="{56CE3BBC-744F-471F-BA2C-86E8EA191CDE}" destId="{379E1D0E-E10A-4911-9E71-1AF5DB9BA5D6}" srcOrd="0" destOrd="0" presId="urn:microsoft.com/office/officeart/2009/3/layout/StepUpProcess"/>
    <dgm:cxn modelId="{9BD9FBB6-A1EC-43E4-BBA0-A4D984FE81E8}" srcId="{F8739F70-CD4D-4420-BF79-21E15CE74CB5}" destId="{56CE3BBC-744F-471F-BA2C-86E8EA191CDE}" srcOrd="2" destOrd="0" parTransId="{E43C6CD3-6F4E-4CDF-8093-04BC3CC19054}" sibTransId="{E0A9F8AB-CB90-4574-8C84-B76400A76689}"/>
    <dgm:cxn modelId="{307966C6-E8FB-4883-BA0A-72CA159A0781}" type="presOf" srcId="{F8739F70-CD4D-4420-BF79-21E15CE74CB5}" destId="{5AA630A5-0E4D-4FA2-BDE6-8930A423D417}" srcOrd="0" destOrd="0" presId="urn:microsoft.com/office/officeart/2009/3/layout/StepUpProcess"/>
    <dgm:cxn modelId="{996F43D0-AE9B-40D8-AE34-DE22F1AF2124}" srcId="{F8739F70-CD4D-4420-BF79-21E15CE74CB5}" destId="{DB5687D6-50EA-4525-9EEA-A5D68A9AA73E}" srcOrd="1" destOrd="0" parTransId="{296A8830-3D02-4FB3-A05E-FF58F5F58EFE}" sibTransId="{EE9A36A9-803B-42B8-91B8-DD35683B9116}"/>
    <dgm:cxn modelId="{04C899E8-BB21-402B-B7B4-49ECAB6855F4}" type="presOf" srcId="{B3AE417F-B185-4915-B4DF-1A2546A60470}" destId="{6841042B-B82F-451C-991B-BCB8E847994E}" srcOrd="0" destOrd="0" presId="urn:microsoft.com/office/officeart/2009/3/layout/StepUpProcess"/>
    <dgm:cxn modelId="{F02157F9-5DF0-4A83-B111-C9DED8AD5D52}" type="presOf" srcId="{DB5687D6-50EA-4525-9EEA-A5D68A9AA73E}" destId="{3C3D3281-26C7-44FD-8B0F-E2EFBACCE6A2}" srcOrd="0" destOrd="0" presId="urn:microsoft.com/office/officeart/2009/3/layout/StepUpProcess"/>
    <dgm:cxn modelId="{08EAB676-3780-4F16-A3DB-1C4B1F8F3DC9}" type="presParOf" srcId="{5AA630A5-0E4D-4FA2-BDE6-8930A423D417}" destId="{C82C791C-A4A3-4DB8-8DC7-B506721A1CDB}" srcOrd="0" destOrd="0" presId="urn:microsoft.com/office/officeart/2009/3/layout/StepUpProcess"/>
    <dgm:cxn modelId="{43838BD8-D557-4D28-AB96-CBF627D51EA3}" type="presParOf" srcId="{C82C791C-A4A3-4DB8-8DC7-B506721A1CDB}" destId="{028077C6-3392-4E20-93C6-59E2A907A02C}" srcOrd="0" destOrd="0" presId="urn:microsoft.com/office/officeart/2009/3/layout/StepUpProcess"/>
    <dgm:cxn modelId="{146018DF-72AF-4D05-9D53-DB0B81D00600}" type="presParOf" srcId="{C82C791C-A4A3-4DB8-8DC7-B506721A1CDB}" destId="{6841042B-B82F-451C-991B-BCB8E847994E}" srcOrd="1" destOrd="0" presId="urn:microsoft.com/office/officeart/2009/3/layout/StepUpProcess"/>
    <dgm:cxn modelId="{D7ADE703-2312-4D32-BE99-DFF7EB2CD211}" type="presParOf" srcId="{C82C791C-A4A3-4DB8-8DC7-B506721A1CDB}" destId="{6E21BF03-AF3C-4EC7-8092-F9049602F483}" srcOrd="2" destOrd="0" presId="urn:microsoft.com/office/officeart/2009/3/layout/StepUpProcess"/>
    <dgm:cxn modelId="{97521413-3179-4B0F-8978-A9CA8D1DBFB8}" type="presParOf" srcId="{5AA630A5-0E4D-4FA2-BDE6-8930A423D417}" destId="{E38A22A4-4E2D-4AF6-81C2-0F30BC839E4C}" srcOrd="1" destOrd="0" presId="urn:microsoft.com/office/officeart/2009/3/layout/StepUpProcess"/>
    <dgm:cxn modelId="{6A20E9D6-C8B6-419E-BB83-2F109BFDA112}" type="presParOf" srcId="{E38A22A4-4E2D-4AF6-81C2-0F30BC839E4C}" destId="{FE5CB800-B2D3-4F48-B422-E0929B16D830}" srcOrd="0" destOrd="0" presId="urn:microsoft.com/office/officeart/2009/3/layout/StepUpProcess"/>
    <dgm:cxn modelId="{494DB620-63AA-4470-B76D-5A2856411ED7}" type="presParOf" srcId="{5AA630A5-0E4D-4FA2-BDE6-8930A423D417}" destId="{397EA186-9F4A-4131-B659-332BF966B6EC}" srcOrd="2" destOrd="0" presId="urn:microsoft.com/office/officeart/2009/3/layout/StepUpProcess"/>
    <dgm:cxn modelId="{86CA4BE3-93A9-43F9-9F51-F9082215E54A}" type="presParOf" srcId="{397EA186-9F4A-4131-B659-332BF966B6EC}" destId="{F80B0210-0B79-4D20-A493-C8A32A7C9B49}" srcOrd="0" destOrd="0" presId="urn:microsoft.com/office/officeart/2009/3/layout/StepUpProcess"/>
    <dgm:cxn modelId="{ED6BDFFE-803D-4F92-84AD-0C6738D471AB}" type="presParOf" srcId="{397EA186-9F4A-4131-B659-332BF966B6EC}" destId="{3C3D3281-26C7-44FD-8B0F-E2EFBACCE6A2}" srcOrd="1" destOrd="0" presId="urn:microsoft.com/office/officeart/2009/3/layout/StepUpProcess"/>
    <dgm:cxn modelId="{7A07BB85-CD9D-4438-90A8-682EB23CF5BF}" type="presParOf" srcId="{397EA186-9F4A-4131-B659-332BF966B6EC}" destId="{8CC7C11A-2D0E-4466-AE8E-1F17130917CF}" srcOrd="2" destOrd="0" presId="urn:microsoft.com/office/officeart/2009/3/layout/StepUpProcess"/>
    <dgm:cxn modelId="{9C1A886F-BF81-486D-8A98-C251636A762E}" type="presParOf" srcId="{5AA630A5-0E4D-4FA2-BDE6-8930A423D417}" destId="{E4376D93-D132-490E-9FFE-0A15C6C618AA}" srcOrd="3" destOrd="0" presId="urn:microsoft.com/office/officeart/2009/3/layout/StepUpProcess"/>
    <dgm:cxn modelId="{2EBF8977-5F89-459A-A090-9936F0BA6545}" type="presParOf" srcId="{E4376D93-D132-490E-9FFE-0A15C6C618AA}" destId="{233E657D-A177-4D9D-86DC-202BDF2C28FE}" srcOrd="0" destOrd="0" presId="urn:microsoft.com/office/officeart/2009/3/layout/StepUpProcess"/>
    <dgm:cxn modelId="{36D19117-3D2B-40E5-B8A6-8420A34983CE}" type="presParOf" srcId="{5AA630A5-0E4D-4FA2-BDE6-8930A423D417}" destId="{EAA44C00-66DE-470F-BD71-1725993E1B21}" srcOrd="4" destOrd="0" presId="urn:microsoft.com/office/officeart/2009/3/layout/StepUpProcess"/>
    <dgm:cxn modelId="{52C67763-5ADF-4930-B2F3-D13B8F4FA6F3}" type="presParOf" srcId="{EAA44C00-66DE-470F-BD71-1725993E1B21}" destId="{62E2474E-6A10-4D97-BAF6-EFC7520FA428}" srcOrd="0" destOrd="0" presId="urn:microsoft.com/office/officeart/2009/3/layout/StepUpProcess"/>
    <dgm:cxn modelId="{A6BD5A4B-0661-44AA-9407-91DE2A1A85F8}" type="presParOf" srcId="{EAA44C00-66DE-470F-BD71-1725993E1B21}" destId="{379E1D0E-E10A-4911-9E71-1AF5DB9BA5D6}" srcOrd="1" destOrd="0" presId="urn:microsoft.com/office/officeart/2009/3/layout/StepU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571F1-3A9F-4952-B110-152290193760}" type="doc">
      <dgm:prSet loTypeId="urn:microsoft.com/office/officeart/2005/8/layout/lProcess2" loCatId="relationship" qsTypeId="urn:microsoft.com/office/officeart/2005/8/quickstyle/simple2" qsCatId="simple" csTypeId="urn:microsoft.com/office/officeart/2005/8/colors/colorful5" csCatId="colorful" phldr="1"/>
      <dgm:spPr/>
      <dgm:t>
        <a:bodyPr/>
        <a:lstStyle/>
        <a:p>
          <a:endParaRPr lang="en-GB"/>
        </a:p>
      </dgm:t>
    </dgm:pt>
    <dgm:pt modelId="{C0B33D01-EAC6-49BB-B60B-1AFECE5CCA19}">
      <dgm:prSet phldrT="[Text]" custT="1"/>
      <dgm:spPr/>
      <dgm:t>
        <a:bodyPr/>
        <a:lstStyle/>
        <a:p>
          <a:r>
            <a:rPr lang="en-GB" sz="4400" dirty="0">
              <a:latin typeface="Mont" panose="00000700000000000000" pitchFamily="50" charset="0"/>
            </a:rPr>
            <a:t>VAWG Prevention in Education</a:t>
          </a:r>
        </a:p>
      </dgm:t>
    </dgm:pt>
    <dgm:pt modelId="{E5F38341-4B48-4492-A158-39CCBD0F0DC0}" type="parTrans" cxnId="{29B96E70-7D72-43E4-AE2F-ED43B8B03F05}">
      <dgm:prSet/>
      <dgm:spPr/>
      <dgm:t>
        <a:bodyPr/>
        <a:lstStyle/>
        <a:p>
          <a:endParaRPr lang="en-GB"/>
        </a:p>
      </dgm:t>
    </dgm:pt>
    <dgm:pt modelId="{FF43819C-7875-4421-BF48-E9D4FF0353F6}" type="sibTrans" cxnId="{29B96E70-7D72-43E4-AE2F-ED43B8B03F05}">
      <dgm:prSet/>
      <dgm:spPr/>
      <dgm:t>
        <a:bodyPr/>
        <a:lstStyle/>
        <a:p>
          <a:endParaRPr lang="en-GB"/>
        </a:p>
      </dgm:t>
    </dgm:pt>
    <dgm:pt modelId="{D01DD0DD-1985-4B94-B833-54ADD9FD91A7}">
      <dgm:prSet phldrT="[Text]"/>
      <dgm:spPr/>
      <dgm:t>
        <a:bodyPr/>
        <a:lstStyle/>
        <a:p>
          <a:r>
            <a:rPr lang="en-GB" dirty="0"/>
            <a:t>Changes to social norms and outcomes for women/girls and men/boys</a:t>
          </a:r>
        </a:p>
      </dgm:t>
    </dgm:pt>
    <dgm:pt modelId="{A1A61E4B-125B-4ED5-B1EA-041F4EB5FA98}" type="parTrans" cxnId="{574ED10B-BD8E-492E-AC86-F3C9CEA9FCDD}">
      <dgm:prSet/>
      <dgm:spPr/>
      <dgm:t>
        <a:bodyPr/>
        <a:lstStyle/>
        <a:p>
          <a:endParaRPr lang="en-GB"/>
        </a:p>
      </dgm:t>
    </dgm:pt>
    <dgm:pt modelId="{8F21CC02-57C4-4C8A-81F3-4C2585700ED4}" type="sibTrans" cxnId="{574ED10B-BD8E-492E-AC86-F3C9CEA9FCDD}">
      <dgm:prSet/>
      <dgm:spPr/>
      <dgm:t>
        <a:bodyPr/>
        <a:lstStyle/>
        <a:p>
          <a:endParaRPr lang="en-GB"/>
        </a:p>
      </dgm:t>
    </dgm:pt>
    <dgm:pt modelId="{8432833B-25E3-4926-A07A-993277061B63}">
      <dgm:prSet phldrT="[Text]"/>
      <dgm:spPr/>
      <dgm:t>
        <a:bodyPr/>
        <a:lstStyle/>
        <a:p>
          <a:r>
            <a:rPr lang="en-GB" dirty="0"/>
            <a:t>Manufactured “Culture Wars”</a:t>
          </a:r>
        </a:p>
      </dgm:t>
    </dgm:pt>
    <dgm:pt modelId="{DA0D385E-3C40-4436-951D-6407E086099B}" type="parTrans" cxnId="{B7C4D145-EAD7-4810-976B-65B0EC48CDEA}">
      <dgm:prSet/>
      <dgm:spPr/>
      <dgm:t>
        <a:bodyPr/>
        <a:lstStyle/>
        <a:p>
          <a:endParaRPr lang="en-GB"/>
        </a:p>
      </dgm:t>
    </dgm:pt>
    <dgm:pt modelId="{11C35BA5-9012-4AA2-AC90-EE5CB9D6200E}" type="sibTrans" cxnId="{B7C4D145-EAD7-4810-976B-65B0EC48CDEA}">
      <dgm:prSet/>
      <dgm:spPr/>
      <dgm:t>
        <a:bodyPr/>
        <a:lstStyle/>
        <a:p>
          <a:endParaRPr lang="en-GB"/>
        </a:p>
      </dgm:t>
    </dgm:pt>
    <dgm:pt modelId="{0E9F9A78-3759-43FB-80F9-FE9F064042A2}">
      <dgm:prSet phldrT="[Text]"/>
      <dgm:spPr/>
      <dgm:t>
        <a:bodyPr/>
        <a:lstStyle/>
        <a:p>
          <a:r>
            <a:rPr lang="en-GB" dirty="0"/>
            <a:t>Moral</a:t>
          </a:r>
          <a:r>
            <a:rPr lang="en-GB" baseline="0" dirty="0"/>
            <a:t> panics</a:t>
          </a:r>
          <a:endParaRPr lang="en-GB" dirty="0"/>
        </a:p>
      </dgm:t>
    </dgm:pt>
    <dgm:pt modelId="{E4E91E1D-2C21-418C-866F-6CDDC7099BEC}" type="parTrans" cxnId="{77A0B4A1-45E0-475C-9841-616BCBF233AF}">
      <dgm:prSet/>
      <dgm:spPr/>
      <dgm:t>
        <a:bodyPr/>
        <a:lstStyle/>
        <a:p>
          <a:endParaRPr lang="en-GB"/>
        </a:p>
      </dgm:t>
    </dgm:pt>
    <dgm:pt modelId="{7CF41E81-947D-416B-BE75-6DD6A0454B55}" type="sibTrans" cxnId="{77A0B4A1-45E0-475C-9841-616BCBF233AF}">
      <dgm:prSet/>
      <dgm:spPr/>
      <dgm:t>
        <a:bodyPr/>
        <a:lstStyle/>
        <a:p>
          <a:endParaRPr lang="en-GB"/>
        </a:p>
      </dgm:t>
    </dgm:pt>
    <dgm:pt modelId="{66D9D942-16BD-447A-B21A-6E7EE618DAE9}">
      <dgm:prSet phldrT="[Text]"/>
      <dgm:spPr/>
      <dgm:t>
        <a:bodyPr/>
        <a:lstStyle/>
        <a:p>
          <a:r>
            <a:rPr lang="en-GB" dirty="0"/>
            <a:t>The role of parents and the nuclear family structure</a:t>
          </a:r>
        </a:p>
      </dgm:t>
    </dgm:pt>
    <dgm:pt modelId="{F51A68C5-C43A-4D77-BDED-6D76E94B5235}" type="parTrans" cxnId="{771CE658-E54B-4B37-A7D1-6C4D9AAB3968}">
      <dgm:prSet/>
      <dgm:spPr/>
      <dgm:t>
        <a:bodyPr/>
        <a:lstStyle/>
        <a:p>
          <a:endParaRPr lang="en-GB"/>
        </a:p>
      </dgm:t>
    </dgm:pt>
    <dgm:pt modelId="{FFB041C7-86B0-45A5-AFBF-37D320F9F588}" type="sibTrans" cxnId="{771CE658-E54B-4B37-A7D1-6C4D9AAB3968}">
      <dgm:prSet/>
      <dgm:spPr/>
      <dgm:t>
        <a:bodyPr/>
        <a:lstStyle/>
        <a:p>
          <a:endParaRPr lang="en-GB"/>
        </a:p>
      </dgm:t>
    </dgm:pt>
    <dgm:pt modelId="{8BD462D5-A10C-4F8F-97D7-67B90313717D}">
      <dgm:prSet phldrT="[Text]"/>
      <dgm:spPr/>
      <dgm:t>
        <a:bodyPr/>
        <a:lstStyle/>
        <a:p>
          <a:r>
            <a:rPr lang="en-GB" dirty="0"/>
            <a:t>Political polarisation</a:t>
          </a:r>
        </a:p>
      </dgm:t>
    </dgm:pt>
    <dgm:pt modelId="{55886C36-9A8B-4BA9-A9E9-B3977531750F}" type="parTrans" cxnId="{70898E08-D267-4D3F-A0C7-585C624CCF98}">
      <dgm:prSet/>
      <dgm:spPr/>
      <dgm:t>
        <a:bodyPr/>
        <a:lstStyle/>
        <a:p>
          <a:endParaRPr lang="en-GB"/>
        </a:p>
      </dgm:t>
    </dgm:pt>
    <dgm:pt modelId="{D5A3F671-29C8-4AFA-B30E-B060E86EC565}" type="sibTrans" cxnId="{70898E08-D267-4D3F-A0C7-585C624CCF98}">
      <dgm:prSet/>
      <dgm:spPr/>
      <dgm:t>
        <a:bodyPr/>
        <a:lstStyle/>
        <a:p>
          <a:endParaRPr lang="en-GB"/>
        </a:p>
      </dgm:t>
    </dgm:pt>
    <dgm:pt modelId="{0EA3EECB-503B-459B-9D45-3BBD41F37D12}">
      <dgm:prSet phldrT="[Text]"/>
      <dgm:spPr/>
      <dgm:t>
        <a:bodyPr/>
        <a:lstStyle/>
        <a:p>
          <a:r>
            <a:rPr lang="en-GB" dirty="0"/>
            <a:t>Interactions between genders</a:t>
          </a:r>
        </a:p>
      </dgm:t>
    </dgm:pt>
    <dgm:pt modelId="{A83B1862-4704-41E0-BF90-B25D0ACF3F3C}" type="parTrans" cxnId="{B416F25D-8B65-4B9D-8B56-5396DE9E137E}">
      <dgm:prSet/>
      <dgm:spPr/>
      <dgm:t>
        <a:bodyPr/>
        <a:lstStyle/>
        <a:p>
          <a:endParaRPr lang="en-GB"/>
        </a:p>
      </dgm:t>
    </dgm:pt>
    <dgm:pt modelId="{8D408AFB-5375-4224-983B-52833F1A6B27}" type="sibTrans" cxnId="{B416F25D-8B65-4B9D-8B56-5396DE9E137E}">
      <dgm:prSet/>
      <dgm:spPr/>
      <dgm:t>
        <a:bodyPr/>
        <a:lstStyle/>
        <a:p>
          <a:endParaRPr lang="en-GB"/>
        </a:p>
      </dgm:t>
    </dgm:pt>
    <dgm:pt modelId="{C3BBC27D-F37F-4EBF-B59C-E5807C115833}">
      <dgm:prSet phldrT="[Text]"/>
      <dgm:spPr/>
      <dgm:t>
        <a:bodyPr/>
        <a:lstStyle/>
        <a:p>
          <a:r>
            <a:rPr lang="en-GB" dirty="0"/>
            <a:t>Perception of youth culture</a:t>
          </a:r>
        </a:p>
      </dgm:t>
    </dgm:pt>
    <dgm:pt modelId="{D8391195-36B8-4570-87F7-43CE986D1169}" type="parTrans" cxnId="{ACE68458-8690-48BA-8964-112DC2B2610D}">
      <dgm:prSet/>
      <dgm:spPr/>
      <dgm:t>
        <a:bodyPr/>
        <a:lstStyle/>
        <a:p>
          <a:endParaRPr lang="en-GB"/>
        </a:p>
      </dgm:t>
    </dgm:pt>
    <dgm:pt modelId="{B3151422-23B6-4228-B027-EA0F2182BD37}" type="sibTrans" cxnId="{ACE68458-8690-48BA-8964-112DC2B2610D}">
      <dgm:prSet/>
      <dgm:spPr/>
      <dgm:t>
        <a:bodyPr/>
        <a:lstStyle/>
        <a:p>
          <a:endParaRPr lang="en-GB"/>
        </a:p>
      </dgm:t>
    </dgm:pt>
    <dgm:pt modelId="{DEBF0068-7DE7-4C2C-B174-310DECC6B973}">
      <dgm:prSet phldrT="[Text]"/>
      <dgm:spPr/>
      <dgm:t>
        <a:bodyPr/>
        <a:lstStyle/>
        <a:p>
          <a:r>
            <a:rPr lang="en-GB" dirty="0"/>
            <a:t>Gender</a:t>
          </a:r>
          <a:r>
            <a:rPr lang="en-GB" baseline="0" dirty="0"/>
            <a:t> within the school environment</a:t>
          </a:r>
          <a:endParaRPr lang="en-GB" dirty="0"/>
        </a:p>
      </dgm:t>
    </dgm:pt>
    <dgm:pt modelId="{3E883000-956B-43D7-9E9D-0B3ACC6B0484}" type="parTrans" cxnId="{3546E429-A470-45AD-ACA4-C3FE7E4450E2}">
      <dgm:prSet/>
      <dgm:spPr/>
      <dgm:t>
        <a:bodyPr/>
        <a:lstStyle/>
        <a:p>
          <a:endParaRPr lang="en-GB"/>
        </a:p>
      </dgm:t>
    </dgm:pt>
    <dgm:pt modelId="{9A0A61D2-161B-4426-B0F7-1A87AB8925C7}" type="sibTrans" cxnId="{3546E429-A470-45AD-ACA4-C3FE7E4450E2}">
      <dgm:prSet/>
      <dgm:spPr/>
      <dgm:t>
        <a:bodyPr/>
        <a:lstStyle/>
        <a:p>
          <a:endParaRPr lang="en-GB"/>
        </a:p>
      </dgm:t>
    </dgm:pt>
    <dgm:pt modelId="{89ECE253-C93E-416E-8431-A25C51D1B48C}" type="pres">
      <dgm:prSet presAssocID="{F95571F1-3A9F-4952-B110-152290193760}" presName="theList" presStyleCnt="0">
        <dgm:presLayoutVars>
          <dgm:dir/>
          <dgm:animLvl val="lvl"/>
          <dgm:resizeHandles val="exact"/>
        </dgm:presLayoutVars>
      </dgm:prSet>
      <dgm:spPr/>
    </dgm:pt>
    <dgm:pt modelId="{8B8ADD46-928F-4350-9193-35DDB4F95BD6}" type="pres">
      <dgm:prSet presAssocID="{C0B33D01-EAC6-49BB-B60B-1AFECE5CCA19}" presName="compNode" presStyleCnt="0"/>
      <dgm:spPr/>
    </dgm:pt>
    <dgm:pt modelId="{7AAC2013-2BF3-4F99-91F5-29265C028289}" type="pres">
      <dgm:prSet presAssocID="{C0B33D01-EAC6-49BB-B60B-1AFECE5CCA19}" presName="aNode" presStyleLbl="bgShp" presStyleIdx="0" presStyleCnt="1"/>
      <dgm:spPr/>
    </dgm:pt>
    <dgm:pt modelId="{B01ECD98-A3E0-45AA-98DA-1C68CA99EEE2}" type="pres">
      <dgm:prSet presAssocID="{C0B33D01-EAC6-49BB-B60B-1AFECE5CCA19}" presName="textNode" presStyleLbl="bgShp" presStyleIdx="0" presStyleCnt="1"/>
      <dgm:spPr/>
    </dgm:pt>
    <dgm:pt modelId="{B5151B12-0720-4058-BB36-3287C7D5AF89}" type="pres">
      <dgm:prSet presAssocID="{C0B33D01-EAC6-49BB-B60B-1AFECE5CCA19}" presName="compChildNode" presStyleCnt="0"/>
      <dgm:spPr/>
    </dgm:pt>
    <dgm:pt modelId="{07178522-0EFB-4CDC-AAE9-8494DCCD8186}" type="pres">
      <dgm:prSet presAssocID="{C0B33D01-EAC6-49BB-B60B-1AFECE5CCA19}" presName="theInnerList" presStyleCnt="0"/>
      <dgm:spPr/>
    </dgm:pt>
    <dgm:pt modelId="{AD86A5A4-D323-4517-9EA5-196A6543AD44}" type="pres">
      <dgm:prSet presAssocID="{D01DD0DD-1985-4B94-B833-54ADD9FD91A7}" presName="childNode" presStyleLbl="node1" presStyleIdx="0" presStyleCnt="8">
        <dgm:presLayoutVars>
          <dgm:bulletEnabled val="1"/>
        </dgm:presLayoutVars>
      </dgm:prSet>
      <dgm:spPr/>
    </dgm:pt>
    <dgm:pt modelId="{12521588-3CDD-47F9-BE3A-10607BF579DD}" type="pres">
      <dgm:prSet presAssocID="{D01DD0DD-1985-4B94-B833-54ADD9FD91A7}" presName="aSpace2" presStyleCnt="0"/>
      <dgm:spPr/>
    </dgm:pt>
    <dgm:pt modelId="{E2302856-C8FC-4081-B420-F2723C24C74F}" type="pres">
      <dgm:prSet presAssocID="{8432833B-25E3-4926-A07A-993277061B63}" presName="childNode" presStyleLbl="node1" presStyleIdx="1" presStyleCnt="8">
        <dgm:presLayoutVars>
          <dgm:bulletEnabled val="1"/>
        </dgm:presLayoutVars>
      </dgm:prSet>
      <dgm:spPr/>
    </dgm:pt>
    <dgm:pt modelId="{8CB19456-C9C6-430D-85FD-8ADF5F047A38}" type="pres">
      <dgm:prSet presAssocID="{8432833B-25E3-4926-A07A-993277061B63}" presName="aSpace2" presStyleCnt="0"/>
      <dgm:spPr/>
    </dgm:pt>
    <dgm:pt modelId="{2F8C3B07-CD80-42E5-B5D2-B9660F4B9F8D}" type="pres">
      <dgm:prSet presAssocID="{0E9F9A78-3759-43FB-80F9-FE9F064042A2}" presName="childNode" presStyleLbl="node1" presStyleIdx="2" presStyleCnt="8">
        <dgm:presLayoutVars>
          <dgm:bulletEnabled val="1"/>
        </dgm:presLayoutVars>
      </dgm:prSet>
      <dgm:spPr/>
    </dgm:pt>
    <dgm:pt modelId="{319F6451-652F-4552-B5A1-351C5A9D9A43}" type="pres">
      <dgm:prSet presAssocID="{0E9F9A78-3759-43FB-80F9-FE9F064042A2}" presName="aSpace2" presStyleCnt="0"/>
      <dgm:spPr/>
    </dgm:pt>
    <dgm:pt modelId="{D3DD32B3-5A18-419F-846B-37511E22FC4F}" type="pres">
      <dgm:prSet presAssocID="{C3BBC27D-F37F-4EBF-B59C-E5807C115833}" presName="childNode" presStyleLbl="node1" presStyleIdx="3" presStyleCnt="8">
        <dgm:presLayoutVars>
          <dgm:bulletEnabled val="1"/>
        </dgm:presLayoutVars>
      </dgm:prSet>
      <dgm:spPr/>
    </dgm:pt>
    <dgm:pt modelId="{C9D7C77A-6767-477C-B341-A9E58CCF26FE}" type="pres">
      <dgm:prSet presAssocID="{C3BBC27D-F37F-4EBF-B59C-E5807C115833}" presName="aSpace2" presStyleCnt="0"/>
      <dgm:spPr/>
    </dgm:pt>
    <dgm:pt modelId="{2F9236D5-DAD4-48F7-B50A-3713560305A5}" type="pres">
      <dgm:prSet presAssocID="{0EA3EECB-503B-459B-9D45-3BBD41F37D12}" presName="childNode" presStyleLbl="node1" presStyleIdx="4" presStyleCnt="8">
        <dgm:presLayoutVars>
          <dgm:bulletEnabled val="1"/>
        </dgm:presLayoutVars>
      </dgm:prSet>
      <dgm:spPr/>
    </dgm:pt>
    <dgm:pt modelId="{E4C2205C-DE32-4837-8759-EF32E22E7484}" type="pres">
      <dgm:prSet presAssocID="{0EA3EECB-503B-459B-9D45-3BBD41F37D12}" presName="aSpace2" presStyleCnt="0"/>
      <dgm:spPr/>
    </dgm:pt>
    <dgm:pt modelId="{2BD34BEA-7331-4848-82D2-F9D0B7C8490A}" type="pres">
      <dgm:prSet presAssocID="{DEBF0068-7DE7-4C2C-B174-310DECC6B973}" presName="childNode" presStyleLbl="node1" presStyleIdx="5" presStyleCnt="8">
        <dgm:presLayoutVars>
          <dgm:bulletEnabled val="1"/>
        </dgm:presLayoutVars>
      </dgm:prSet>
      <dgm:spPr/>
    </dgm:pt>
    <dgm:pt modelId="{9589F151-E668-479C-92CC-B8C06EDD4D59}" type="pres">
      <dgm:prSet presAssocID="{DEBF0068-7DE7-4C2C-B174-310DECC6B973}" presName="aSpace2" presStyleCnt="0"/>
      <dgm:spPr/>
    </dgm:pt>
    <dgm:pt modelId="{65F80D18-6526-4F46-9973-AB1416031D84}" type="pres">
      <dgm:prSet presAssocID="{8BD462D5-A10C-4F8F-97D7-67B90313717D}" presName="childNode" presStyleLbl="node1" presStyleIdx="6" presStyleCnt="8">
        <dgm:presLayoutVars>
          <dgm:bulletEnabled val="1"/>
        </dgm:presLayoutVars>
      </dgm:prSet>
      <dgm:spPr/>
    </dgm:pt>
    <dgm:pt modelId="{FDB73D96-B74A-4026-8E3D-EFF3FF1AC47E}" type="pres">
      <dgm:prSet presAssocID="{8BD462D5-A10C-4F8F-97D7-67B90313717D}" presName="aSpace2" presStyleCnt="0"/>
      <dgm:spPr/>
    </dgm:pt>
    <dgm:pt modelId="{B9799722-A073-4B9D-AC20-EAFB9459F8ED}" type="pres">
      <dgm:prSet presAssocID="{66D9D942-16BD-447A-B21A-6E7EE618DAE9}" presName="childNode" presStyleLbl="node1" presStyleIdx="7" presStyleCnt="8">
        <dgm:presLayoutVars>
          <dgm:bulletEnabled val="1"/>
        </dgm:presLayoutVars>
      </dgm:prSet>
      <dgm:spPr/>
    </dgm:pt>
  </dgm:ptLst>
  <dgm:cxnLst>
    <dgm:cxn modelId="{16DAB605-EB84-447C-932A-55AD51AE60C7}" type="presOf" srcId="{0E9F9A78-3759-43FB-80F9-FE9F064042A2}" destId="{2F8C3B07-CD80-42E5-B5D2-B9660F4B9F8D}" srcOrd="0" destOrd="0" presId="urn:microsoft.com/office/officeart/2005/8/layout/lProcess2"/>
    <dgm:cxn modelId="{70898E08-D267-4D3F-A0C7-585C624CCF98}" srcId="{C0B33D01-EAC6-49BB-B60B-1AFECE5CCA19}" destId="{8BD462D5-A10C-4F8F-97D7-67B90313717D}" srcOrd="6" destOrd="0" parTransId="{55886C36-9A8B-4BA9-A9E9-B3977531750F}" sibTransId="{D5A3F671-29C8-4AFA-B30E-B060E86EC565}"/>
    <dgm:cxn modelId="{574ED10B-BD8E-492E-AC86-F3C9CEA9FCDD}" srcId="{C0B33D01-EAC6-49BB-B60B-1AFECE5CCA19}" destId="{D01DD0DD-1985-4B94-B833-54ADD9FD91A7}" srcOrd="0" destOrd="0" parTransId="{A1A61E4B-125B-4ED5-B1EA-041F4EB5FA98}" sibTransId="{8F21CC02-57C4-4C8A-81F3-4C2585700ED4}"/>
    <dgm:cxn modelId="{750AAF0D-2A91-4422-8C52-71E373F089F6}" type="presOf" srcId="{D01DD0DD-1985-4B94-B833-54ADD9FD91A7}" destId="{AD86A5A4-D323-4517-9EA5-196A6543AD44}" srcOrd="0" destOrd="0" presId="urn:microsoft.com/office/officeart/2005/8/layout/lProcess2"/>
    <dgm:cxn modelId="{D90FF219-DDE3-4CCA-9E4D-D0E2CC726964}" type="presOf" srcId="{C0B33D01-EAC6-49BB-B60B-1AFECE5CCA19}" destId="{B01ECD98-A3E0-45AA-98DA-1C68CA99EEE2}" srcOrd="1" destOrd="0" presId="urn:microsoft.com/office/officeart/2005/8/layout/lProcess2"/>
    <dgm:cxn modelId="{BAAE8822-6785-4EE0-95DE-A15344760C8A}" type="presOf" srcId="{DEBF0068-7DE7-4C2C-B174-310DECC6B973}" destId="{2BD34BEA-7331-4848-82D2-F9D0B7C8490A}" srcOrd="0" destOrd="0" presId="urn:microsoft.com/office/officeart/2005/8/layout/lProcess2"/>
    <dgm:cxn modelId="{7AF9DA27-9E6B-47CF-8CA5-851A7BC07DC0}" type="presOf" srcId="{8BD462D5-A10C-4F8F-97D7-67B90313717D}" destId="{65F80D18-6526-4F46-9973-AB1416031D84}" srcOrd="0" destOrd="0" presId="urn:microsoft.com/office/officeart/2005/8/layout/lProcess2"/>
    <dgm:cxn modelId="{3546E429-A470-45AD-ACA4-C3FE7E4450E2}" srcId="{C0B33D01-EAC6-49BB-B60B-1AFECE5CCA19}" destId="{DEBF0068-7DE7-4C2C-B174-310DECC6B973}" srcOrd="5" destOrd="0" parTransId="{3E883000-956B-43D7-9E9D-0B3ACC6B0484}" sibTransId="{9A0A61D2-161B-4426-B0F7-1A87AB8925C7}"/>
    <dgm:cxn modelId="{357D1A2C-34E3-4876-B016-6341641EA080}" type="presOf" srcId="{F95571F1-3A9F-4952-B110-152290193760}" destId="{89ECE253-C93E-416E-8431-A25C51D1B48C}" srcOrd="0" destOrd="0" presId="urn:microsoft.com/office/officeart/2005/8/layout/lProcess2"/>
    <dgm:cxn modelId="{B416F25D-8B65-4B9D-8B56-5396DE9E137E}" srcId="{C0B33D01-EAC6-49BB-B60B-1AFECE5CCA19}" destId="{0EA3EECB-503B-459B-9D45-3BBD41F37D12}" srcOrd="4" destOrd="0" parTransId="{A83B1862-4704-41E0-BF90-B25D0ACF3F3C}" sibTransId="{8D408AFB-5375-4224-983B-52833F1A6B27}"/>
    <dgm:cxn modelId="{B7C4D145-EAD7-4810-976B-65B0EC48CDEA}" srcId="{C0B33D01-EAC6-49BB-B60B-1AFECE5CCA19}" destId="{8432833B-25E3-4926-A07A-993277061B63}" srcOrd="1" destOrd="0" parTransId="{DA0D385E-3C40-4436-951D-6407E086099B}" sibTransId="{11C35BA5-9012-4AA2-AC90-EE5CB9D6200E}"/>
    <dgm:cxn modelId="{345DC447-9D6F-45D5-A3B2-0D6CDD19C2AB}" type="presOf" srcId="{0EA3EECB-503B-459B-9D45-3BBD41F37D12}" destId="{2F9236D5-DAD4-48F7-B50A-3713560305A5}" srcOrd="0" destOrd="0" presId="urn:microsoft.com/office/officeart/2005/8/layout/lProcess2"/>
    <dgm:cxn modelId="{F05AAA4F-E1E9-43B3-8F1C-E82D905F3AD5}" type="presOf" srcId="{C3BBC27D-F37F-4EBF-B59C-E5807C115833}" destId="{D3DD32B3-5A18-419F-846B-37511E22FC4F}" srcOrd="0" destOrd="0" presId="urn:microsoft.com/office/officeart/2005/8/layout/lProcess2"/>
    <dgm:cxn modelId="{29B96E70-7D72-43E4-AE2F-ED43B8B03F05}" srcId="{F95571F1-3A9F-4952-B110-152290193760}" destId="{C0B33D01-EAC6-49BB-B60B-1AFECE5CCA19}" srcOrd="0" destOrd="0" parTransId="{E5F38341-4B48-4492-A158-39CCBD0F0DC0}" sibTransId="{FF43819C-7875-4421-BF48-E9D4FF0353F6}"/>
    <dgm:cxn modelId="{ACE68458-8690-48BA-8964-112DC2B2610D}" srcId="{C0B33D01-EAC6-49BB-B60B-1AFECE5CCA19}" destId="{C3BBC27D-F37F-4EBF-B59C-E5807C115833}" srcOrd="3" destOrd="0" parTransId="{D8391195-36B8-4570-87F7-43CE986D1169}" sibTransId="{B3151422-23B6-4228-B027-EA0F2182BD37}"/>
    <dgm:cxn modelId="{771CE658-E54B-4B37-A7D1-6C4D9AAB3968}" srcId="{C0B33D01-EAC6-49BB-B60B-1AFECE5CCA19}" destId="{66D9D942-16BD-447A-B21A-6E7EE618DAE9}" srcOrd="7" destOrd="0" parTransId="{F51A68C5-C43A-4D77-BDED-6D76E94B5235}" sibTransId="{FFB041C7-86B0-45A5-AFBF-37D320F9F588}"/>
    <dgm:cxn modelId="{AD80F792-3B34-4C4A-AE8A-6779890DA475}" type="presOf" srcId="{66D9D942-16BD-447A-B21A-6E7EE618DAE9}" destId="{B9799722-A073-4B9D-AC20-EAFB9459F8ED}" srcOrd="0" destOrd="0" presId="urn:microsoft.com/office/officeart/2005/8/layout/lProcess2"/>
    <dgm:cxn modelId="{00CC1B9E-6AEB-49D7-BCA6-D2F6E248A876}" type="presOf" srcId="{C0B33D01-EAC6-49BB-B60B-1AFECE5CCA19}" destId="{7AAC2013-2BF3-4F99-91F5-29265C028289}" srcOrd="0" destOrd="0" presId="urn:microsoft.com/office/officeart/2005/8/layout/lProcess2"/>
    <dgm:cxn modelId="{77A0B4A1-45E0-475C-9841-616BCBF233AF}" srcId="{C0B33D01-EAC6-49BB-B60B-1AFECE5CCA19}" destId="{0E9F9A78-3759-43FB-80F9-FE9F064042A2}" srcOrd="2" destOrd="0" parTransId="{E4E91E1D-2C21-418C-866F-6CDDC7099BEC}" sibTransId="{7CF41E81-947D-416B-BE75-6DD6A0454B55}"/>
    <dgm:cxn modelId="{CC4661F9-9915-4507-B3F3-6539FA0DD091}" type="presOf" srcId="{8432833B-25E3-4926-A07A-993277061B63}" destId="{E2302856-C8FC-4081-B420-F2723C24C74F}" srcOrd="0" destOrd="0" presId="urn:microsoft.com/office/officeart/2005/8/layout/lProcess2"/>
    <dgm:cxn modelId="{A35108CA-8538-42E3-BF82-B05DD11311B1}" type="presParOf" srcId="{89ECE253-C93E-416E-8431-A25C51D1B48C}" destId="{8B8ADD46-928F-4350-9193-35DDB4F95BD6}" srcOrd="0" destOrd="0" presId="urn:microsoft.com/office/officeart/2005/8/layout/lProcess2"/>
    <dgm:cxn modelId="{A9742A2A-9AB6-41EA-9078-2419D4135451}" type="presParOf" srcId="{8B8ADD46-928F-4350-9193-35DDB4F95BD6}" destId="{7AAC2013-2BF3-4F99-91F5-29265C028289}" srcOrd="0" destOrd="0" presId="urn:microsoft.com/office/officeart/2005/8/layout/lProcess2"/>
    <dgm:cxn modelId="{FC1A9952-5993-488A-B1DD-E6122FC9EA08}" type="presParOf" srcId="{8B8ADD46-928F-4350-9193-35DDB4F95BD6}" destId="{B01ECD98-A3E0-45AA-98DA-1C68CA99EEE2}" srcOrd="1" destOrd="0" presId="urn:microsoft.com/office/officeart/2005/8/layout/lProcess2"/>
    <dgm:cxn modelId="{5FDCC493-FE0A-4CBE-BD5E-84842F7B4E9E}" type="presParOf" srcId="{8B8ADD46-928F-4350-9193-35DDB4F95BD6}" destId="{B5151B12-0720-4058-BB36-3287C7D5AF89}" srcOrd="2" destOrd="0" presId="urn:microsoft.com/office/officeart/2005/8/layout/lProcess2"/>
    <dgm:cxn modelId="{34FF4F65-0004-4F61-9449-413BE214DBC6}" type="presParOf" srcId="{B5151B12-0720-4058-BB36-3287C7D5AF89}" destId="{07178522-0EFB-4CDC-AAE9-8494DCCD8186}" srcOrd="0" destOrd="0" presId="urn:microsoft.com/office/officeart/2005/8/layout/lProcess2"/>
    <dgm:cxn modelId="{5B758D75-96F5-4895-AC84-FE5FAD230AA5}" type="presParOf" srcId="{07178522-0EFB-4CDC-AAE9-8494DCCD8186}" destId="{AD86A5A4-D323-4517-9EA5-196A6543AD44}" srcOrd="0" destOrd="0" presId="urn:microsoft.com/office/officeart/2005/8/layout/lProcess2"/>
    <dgm:cxn modelId="{5ACF772B-5728-4888-9146-C579A144B70D}" type="presParOf" srcId="{07178522-0EFB-4CDC-AAE9-8494DCCD8186}" destId="{12521588-3CDD-47F9-BE3A-10607BF579DD}" srcOrd="1" destOrd="0" presId="urn:microsoft.com/office/officeart/2005/8/layout/lProcess2"/>
    <dgm:cxn modelId="{A82D0448-BB58-4EAF-904A-5FBECDE8DF92}" type="presParOf" srcId="{07178522-0EFB-4CDC-AAE9-8494DCCD8186}" destId="{E2302856-C8FC-4081-B420-F2723C24C74F}" srcOrd="2" destOrd="0" presId="urn:microsoft.com/office/officeart/2005/8/layout/lProcess2"/>
    <dgm:cxn modelId="{2C98B54D-DC22-4186-9379-2BB362BC24D7}" type="presParOf" srcId="{07178522-0EFB-4CDC-AAE9-8494DCCD8186}" destId="{8CB19456-C9C6-430D-85FD-8ADF5F047A38}" srcOrd="3" destOrd="0" presId="urn:microsoft.com/office/officeart/2005/8/layout/lProcess2"/>
    <dgm:cxn modelId="{5C6D4D5D-7987-4D97-87E1-7830F2C35788}" type="presParOf" srcId="{07178522-0EFB-4CDC-AAE9-8494DCCD8186}" destId="{2F8C3B07-CD80-42E5-B5D2-B9660F4B9F8D}" srcOrd="4" destOrd="0" presId="urn:microsoft.com/office/officeart/2005/8/layout/lProcess2"/>
    <dgm:cxn modelId="{318E8425-0475-48C0-83F8-E65C3CB85177}" type="presParOf" srcId="{07178522-0EFB-4CDC-AAE9-8494DCCD8186}" destId="{319F6451-652F-4552-B5A1-351C5A9D9A43}" srcOrd="5" destOrd="0" presId="urn:microsoft.com/office/officeart/2005/8/layout/lProcess2"/>
    <dgm:cxn modelId="{05BD94F1-4B29-43F6-ABCB-74761BF4D607}" type="presParOf" srcId="{07178522-0EFB-4CDC-AAE9-8494DCCD8186}" destId="{D3DD32B3-5A18-419F-846B-37511E22FC4F}" srcOrd="6" destOrd="0" presId="urn:microsoft.com/office/officeart/2005/8/layout/lProcess2"/>
    <dgm:cxn modelId="{BBE0E90E-41D1-4E83-9823-D17B51B7EB0A}" type="presParOf" srcId="{07178522-0EFB-4CDC-AAE9-8494DCCD8186}" destId="{C9D7C77A-6767-477C-B341-A9E58CCF26FE}" srcOrd="7" destOrd="0" presId="urn:microsoft.com/office/officeart/2005/8/layout/lProcess2"/>
    <dgm:cxn modelId="{13DBF375-3882-40D9-A45A-A5212C36ADCB}" type="presParOf" srcId="{07178522-0EFB-4CDC-AAE9-8494DCCD8186}" destId="{2F9236D5-DAD4-48F7-B50A-3713560305A5}" srcOrd="8" destOrd="0" presId="urn:microsoft.com/office/officeart/2005/8/layout/lProcess2"/>
    <dgm:cxn modelId="{06C980A2-9480-4300-988E-3746D8C3D45C}" type="presParOf" srcId="{07178522-0EFB-4CDC-AAE9-8494DCCD8186}" destId="{E4C2205C-DE32-4837-8759-EF32E22E7484}" srcOrd="9" destOrd="0" presId="urn:microsoft.com/office/officeart/2005/8/layout/lProcess2"/>
    <dgm:cxn modelId="{E39132E2-0D29-4096-A832-D129D4174237}" type="presParOf" srcId="{07178522-0EFB-4CDC-AAE9-8494DCCD8186}" destId="{2BD34BEA-7331-4848-82D2-F9D0B7C8490A}" srcOrd="10" destOrd="0" presId="urn:microsoft.com/office/officeart/2005/8/layout/lProcess2"/>
    <dgm:cxn modelId="{4D8F15D9-E9E6-4F62-A620-78C6B07D8DDF}" type="presParOf" srcId="{07178522-0EFB-4CDC-AAE9-8494DCCD8186}" destId="{9589F151-E668-479C-92CC-B8C06EDD4D59}" srcOrd="11" destOrd="0" presId="urn:microsoft.com/office/officeart/2005/8/layout/lProcess2"/>
    <dgm:cxn modelId="{CE726522-D34D-4E02-B233-12D51530A28A}" type="presParOf" srcId="{07178522-0EFB-4CDC-AAE9-8494DCCD8186}" destId="{65F80D18-6526-4F46-9973-AB1416031D84}" srcOrd="12" destOrd="0" presId="urn:microsoft.com/office/officeart/2005/8/layout/lProcess2"/>
    <dgm:cxn modelId="{193F978B-28C9-4D6A-B8F8-99AD0B6DAD97}" type="presParOf" srcId="{07178522-0EFB-4CDC-AAE9-8494DCCD8186}" destId="{FDB73D96-B74A-4026-8E3D-EFF3FF1AC47E}" srcOrd="13" destOrd="0" presId="urn:microsoft.com/office/officeart/2005/8/layout/lProcess2"/>
    <dgm:cxn modelId="{37FDB86B-A9BB-4DC9-908F-933C6276C8CB}" type="presParOf" srcId="{07178522-0EFB-4CDC-AAE9-8494DCCD8186}" destId="{B9799722-A073-4B9D-AC20-EAFB9459F8ED}" srcOrd="1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077C6-3392-4E20-93C6-59E2A907A02C}">
      <dsp:nvSpPr>
        <dsp:cNvPr id="0" name=""/>
        <dsp:cNvSpPr/>
      </dsp:nvSpPr>
      <dsp:spPr>
        <a:xfrm rot="5400000">
          <a:off x="486072" y="2138626"/>
          <a:ext cx="1461950" cy="2432651"/>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1042B-B82F-451C-991B-BCB8E847994E}">
      <dsp:nvSpPr>
        <dsp:cNvPr id="0" name=""/>
        <dsp:cNvSpPr/>
      </dsp:nvSpPr>
      <dsp:spPr>
        <a:xfrm>
          <a:off x="242036" y="2865465"/>
          <a:ext cx="2196211" cy="192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Curriculum Development</a:t>
          </a:r>
        </a:p>
        <a:p>
          <a:pPr marL="0" lvl="0" indent="0" algn="l" defTabSz="844550">
            <a:lnSpc>
              <a:spcPct val="90000"/>
            </a:lnSpc>
            <a:spcBef>
              <a:spcPct val="0"/>
            </a:spcBef>
            <a:spcAft>
              <a:spcPct val="35000"/>
            </a:spcAft>
            <a:buNone/>
          </a:pPr>
          <a:r>
            <a:rPr lang="en-GB" sz="1900" kern="1200" dirty="0"/>
            <a:t> Universal and Targeted (Talk Listen Change)</a:t>
          </a:r>
        </a:p>
      </dsp:txBody>
      <dsp:txXfrm>
        <a:off x="242036" y="2865465"/>
        <a:ext cx="2196211" cy="1925108"/>
      </dsp:txXfrm>
    </dsp:sp>
    <dsp:sp modelId="{6E21BF03-AF3C-4EC7-8092-F9049602F483}">
      <dsp:nvSpPr>
        <dsp:cNvPr id="0" name=""/>
        <dsp:cNvSpPr/>
      </dsp:nvSpPr>
      <dsp:spPr>
        <a:xfrm>
          <a:off x="2023868" y="1959532"/>
          <a:ext cx="414379" cy="414379"/>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B0210-0B79-4D20-A493-C8A32A7C9B49}">
      <dsp:nvSpPr>
        <dsp:cNvPr id="0" name=""/>
        <dsp:cNvSpPr/>
      </dsp:nvSpPr>
      <dsp:spPr>
        <a:xfrm rot="5400000">
          <a:off x="3174664" y="1473331"/>
          <a:ext cx="1461950" cy="2432651"/>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D3281-26C7-44FD-8B0F-E2EFBACCE6A2}">
      <dsp:nvSpPr>
        <dsp:cNvPr id="0" name=""/>
        <dsp:cNvSpPr/>
      </dsp:nvSpPr>
      <dsp:spPr>
        <a:xfrm>
          <a:off x="2930628" y="2200170"/>
          <a:ext cx="2196211" cy="192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Direct Delivery in Schools </a:t>
          </a:r>
        </a:p>
        <a:p>
          <a:pPr marL="0" lvl="0" indent="0" algn="l" defTabSz="844550">
            <a:lnSpc>
              <a:spcPct val="90000"/>
            </a:lnSpc>
            <a:spcBef>
              <a:spcPct val="0"/>
            </a:spcBef>
            <a:spcAft>
              <a:spcPct val="35000"/>
            </a:spcAft>
            <a:buNone/>
          </a:pPr>
          <a:r>
            <a:rPr lang="en-GB" sz="1900" kern="1200" dirty="0"/>
            <a:t>8 Schools </a:t>
          </a:r>
        </a:p>
        <a:p>
          <a:pPr marL="0" lvl="0" indent="0" algn="l" defTabSz="844550">
            <a:lnSpc>
              <a:spcPct val="90000"/>
            </a:lnSpc>
            <a:spcBef>
              <a:spcPct val="0"/>
            </a:spcBef>
            <a:spcAft>
              <a:spcPct val="35000"/>
            </a:spcAft>
            <a:buNone/>
          </a:pPr>
          <a:r>
            <a:rPr lang="en-GB" sz="1900" kern="1200" dirty="0"/>
            <a:t>745 pupils </a:t>
          </a:r>
        </a:p>
      </dsp:txBody>
      <dsp:txXfrm>
        <a:off x="2930628" y="2200170"/>
        <a:ext cx="2196211" cy="1925108"/>
      </dsp:txXfrm>
    </dsp:sp>
    <dsp:sp modelId="{8CC7C11A-2D0E-4466-AE8E-1F17130917CF}">
      <dsp:nvSpPr>
        <dsp:cNvPr id="0" name=""/>
        <dsp:cNvSpPr/>
      </dsp:nvSpPr>
      <dsp:spPr>
        <a:xfrm>
          <a:off x="4712460" y="1294237"/>
          <a:ext cx="414379" cy="414379"/>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2474E-6A10-4D97-BAF6-EFC7520FA428}">
      <dsp:nvSpPr>
        <dsp:cNvPr id="0" name=""/>
        <dsp:cNvSpPr/>
      </dsp:nvSpPr>
      <dsp:spPr>
        <a:xfrm rot="5400000">
          <a:off x="5863256" y="808036"/>
          <a:ext cx="1461950" cy="2432651"/>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E1D0E-E10A-4911-9E71-1AF5DB9BA5D6}">
      <dsp:nvSpPr>
        <dsp:cNvPr id="0" name=""/>
        <dsp:cNvSpPr/>
      </dsp:nvSpPr>
      <dsp:spPr>
        <a:xfrm>
          <a:off x="5619220" y="1534875"/>
          <a:ext cx="2196211" cy="192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hlinkClick xmlns:r="http://schemas.openxmlformats.org/officeDocument/2006/relationships" r:id="rId1"/>
            </a:rPr>
            <a:t>External Evaluation</a:t>
          </a:r>
          <a:endParaRPr lang="en-GB" sz="1900" kern="1200" dirty="0"/>
        </a:p>
        <a:p>
          <a:pPr marL="0" lvl="0" indent="0" algn="l" defTabSz="844550">
            <a:lnSpc>
              <a:spcPct val="90000"/>
            </a:lnSpc>
            <a:spcBef>
              <a:spcPct val="0"/>
            </a:spcBef>
            <a:spcAft>
              <a:spcPct val="35000"/>
            </a:spcAft>
            <a:buNone/>
          </a:pPr>
          <a:r>
            <a:rPr lang="en-GB" sz="1900" kern="1200" dirty="0"/>
            <a:t>89% of boys said they thought it was important other students received this provision. </a:t>
          </a:r>
        </a:p>
      </dsp:txBody>
      <dsp:txXfrm>
        <a:off x="5619220" y="1534875"/>
        <a:ext cx="2196211" cy="1925108"/>
      </dsp:txXfrm>
    </dsp:sp>
    <dsp:sp modelId="{7CFAD67B-DF30-4649-BEA9-AC14D77DCDE3}">
      <dsp:nvSpPr>
        <dsp:cNvPr id="0" name=""/>
        <dsp:cNvSpPr/>
      </dsp:nvSpPr>
      <dsp:spPr>
        <a:xfrm>
          <a:off x="7401053" y="628942"/>
          <a:ext cx="414379" cy="414379"/>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2001E-EBC0-4C8E-A8AC-5BCBB5FD733A}">
      <dsp:nvSpPr>
        <dsp:cNvPr id="0" name=""/>
        <dsp:cNvSpPr/>
      </dsp:nvSpPr>
      <dsp:spPr>
        <a:xfrm rot="5400000">
          <a:off x="8551848" y="142742"/>
          <a:ext cx="1461950" cy="2432651"/>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BB0461-346C-4013-9996-326F9CCCFD29}">
      <dsp:nvSpPr>
        <dsp:cNvPr id="0" name=""/>
        <dsp:cNvSpPr/>
      </dsp:nvSpPr>
      <dsp:spPr>
        <a:xfrm>
          <a:off x="8307813" y="869580"/>
          <a:ext cx="2196211" cy="192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Initial </a:t>
          </a:r>
          <a:r>
            <a:rPr lang="en-GB" sz="1900" b="1" kern="1200"/>
            <a:t>Pathfinder Work</a:t>
          </a:r>
        </a:p>
        <a:p>
          <a:pPr marL="0" lvl="0" indent="0" algn="l" defTabSz="844550">
            <a:lnSpc>
              <a:spcPct val="90000"/>
            </a:lnSpc>
            <a:spcBef>
              <a:spcPct val="0"/>
            </a:spcBef>
            <a:spcAft>
              <a:spcPct val="35000"/>
            </a:spcAft>
            <a:buNone/>
          </a:pPr>
          <a:endParaRPr lang="en-GB" sz="1900" b="1" kern="1200" dirty="0"/>
        </a:p>
        <a:p>
          <a:pPr marL="0" lvl="0" indent="0" algn="l" defTabSz="844550">
            <a:lnSpc>
              <a:spcPct val="90000"/>
            </a:lnSpc>
            <a:spcBef>
              <a:spcPct val="0"/>
            </a:spcBef>
            <a:spcAft>
              <a:spcPct val="35000"/>
            </a:spcAft>
            <a:buNone/>
          </a:pPr>
          <a:endParaRPr lang="en-GB" sz="1900" kern="1200" dirty="0"/>
        </a:p>
      </dsp:txBody>
      <dsp:txXfrm>
        <a:off x="8307813" y="869580"/>
        <a:ext cx="2196211" cy="1925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077C6-3392-4E20-93C6-59E2A907A02C}">
      <dsp:nvSpPr>
        <dsp:cNvPr id="0" name=""/>
        <dsp:cNvSpPr/>
      </dsp:nvSpPr>
      <dsp:spPr>
        <a:xfrm rot="5400000">
          <a:off x="653454" y="1495292"/>
          <a:ext cx="1964751" cy="326930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1042B-B82F-451C-991B-BCB8E847994E}">
      <dsp:nvSpPr>
        <dsp:cNvPr id="0" name=""/>
        <dsp:cNvSpPr/>
      </dsp:nvSpPr>
      <dsp:spPr>
        <a:xfrm>
          <a:off x="325488" y="2472109"/>
          <a:ext cx="2951544" cy="258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Pathfinder Schools </a:t>
          </a:r>
        </a:p>
      </dsp:txBody>
      <dsp:txXfrm>
        <a:off x="325488" y="2472109"/>
        <a:ext cx="2951544" cy="2587201"/>
      </dsp:txXfrm>
    </dsp:sp>
    <dsp:sp modelId="{6E21BF03-AF3C-4EC7-8092-F9049602F483}">
      <dsp:nvSpPr>
        <dsp:cNvPr id="0" name=""/>
        <dsp:cNvSpPr/>
      </dsp:nvSpPr>
      <dsp:spPr>
        <a:xfrm>
          <a:off x="2720137" y="1254603"/>
          <a:ext cx="556895" cy="556895"/>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B0210-0B79-4D20-A493-C8A32A7C9B49}">
      <dsp:nvSpPr>
        <dsp:cNvPr id="0" name=""/>
        <dsp:cNvSpPr/>
      </dsp:nvSpPr>
      <dsp:spPr>
        <a:xfrm rot="5400000">
          <a:off x="4266721" y="601186"/>
          <a:ext cx="1964751" cy="326930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D3281-26C7-44FD-8B0F-E2EFBACCE6A2}">
      <dsp:nvSpPr>
        <dsp:cNvPr id="0" name=""/>
        <dsp:cNvSpPr/>
      </dsp:nvSpPr>
      <dsp:spPr>
        <a:xfrm>
          <a:off x="3938755" y="1578003"/>
          <a:ext cx="2951544" cy="258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Co-Delivery in Schools </a:t>
          </a:r>
        </a:p>
        <a:p>
          <a:pPr marL="0" lvl="0" indent="0" algn="l" defTabSz="1066800">
            <a:lnSpc>
              <a:spcPct val="90000"/>
            </a:lnSpc>
            <a:spcBef>
              <a:spcPct val="0"/>
            </a:spcBef>
            <a:spcAft>
              <a:spcPct val="35000"/>
            </a:spcAft>
            <a:buNone/>
          </a:pPr>
          <a:r>
            <a:rPr lang="en-GB" sz="2400" b="1" kern="1200" dirty="0"/>
            <a:t>Free Training and Resources </a:t>
          </a:r>
        </a:p>
        <a:p>
          <a:pPr marL="0" lvl="0" indent="0" algn="l" defTabSz="1066800">
            <a:lnSpc>
              <a:spcPct val="90000"/>
            </a:lnSpc>
            <a:spcBef>
              <a:spcPct val="0"/>
            </a:spcBef>
            <a:spcAft>
              <a:spcPct val="35000"/>
            </a:spcAft>
            <a:buNone/>
          </a:pPr>
          <a:endParaRPr lang="en-GB" sz="1700" b="1" kern="1200" dirty="0"/>
        </a:p>
        <a:p>
          <a:pPr marL="0" lvl="0" indent="0" algn="l" defTabSz="1066800">
            <a:lnSpc>
              <a:spcPct val="90000"/>
            </a:lnSpc>
            <a:spcBef>
              <a:spcPct val="0"/>
            </a:spcBef>
            <a:spcAft>
              <a:spcPct val="35000"/>
            </a:spcAft>
            <a:buNone/>
          </a:pPr>
          <a:endParaRPr lang="en-GB" sz="1700" kern="1200" dirty="0"/>
        </a:p>
      </dsp:txBody>
      <dsp:txXfrm>
        <a:off x="3938755" y="1578003"/>
        <a:ext cx="2951544" cy="2587201"/>
      </dsp:txXfrm>
    </dsp:sp>
    <dsp:sp modelId="{8CC7C11A-2D0E-4466-AE8E-1F17130917CF}">
      <dsp:nvSpPr>
        <dsp:cNvPr id="0" name=""/>
        <dsp:cNvSpPr/>
      </dsp:nvSpPr>
      <dsp:spPr>
        <a:xfrm>
          <a:off x="6333404" y="360496"/>
          <a:ext cx="556895" cy="556895"/>
        </a:xfrm>
        <a:prstGeom prst="triangle">
          <a:avLst>
            <a:gd name="adj" fmla="val 10000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2474E-6A10-4D97-BAF6-EFC7520FA428}">
      <dsp:nvSpPr>
        <dsp:cNvPr id="0" name=""/>
        <dsp:cNvSpPr/>
      </dsp:nvSpPr>
      <dsp:spPr>
        <a:xfrm rot="5400000">
          <a:off x="7879988" y="-292920"/>
          <a:ext cx="1964751" cy="3269302"/>
        </a:xfrm>
        <a:prstGeom prst="corner">
          <a:avLst>
            <a:gd name="adj1" fmla="val 16120"/>
            <a:gd name="adj2" fmla="val 16110"/>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E1D0E-E10A-4911-9E71-1AF5DB9BA5D6}">
      <dsp:nvSpPr>
        <dsp:cNvPr id="0" name=""/>
        <dsp:cNvSpPr/>
      </dsp:nvSpPr>
      <dsp:spPr>
        <a:xfrm>
          <a:off x="7552022" y="683896"/>
          <a:ext cx="2951544" cy="2587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t>Advocating for Free, Accessible, Regional Training and Provision </a:t>
          </a:r>
        </a:p>
      </dsp:txBody>
      <dsp:txXfrm>
        <a:off x="7552022" y="683896"/>
        <a:ext cx="2951544" cy="2587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C2013-2BF3-4F99-91F5-29265C028289}">
      <dsp:nvSpPr>
        <dsp:cNvPr id="0" name=""/>
        <dsp:cNvSpPr/>
      </dsp:nvSpPr>
      <dsp:spPr>
        <a:xfrm>
          <a:off x="0" y="0"/>
          <a:ext cx="9582781" cy="538457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latin typeface="Mont" panose="00000700000000000000" pitchFamily="50" charset="0"/>
            </a:rPr>
            <a:t>VAWG Prevention in Education</a:t>
          </a:r>
        </a:p>
      </dsp:txBody>
      <dsp:txXfrm>
        <a:off x="0" y="0"/>
        <a:ext cx="9582781" cy="1615371"/>
      </dsp:txXfrm>
    </dsp:sp>
    <dsp:sp modelId="{AD86A5A4-D323-4517-9EA5-196A6543AD44}">
      <dsp:nvSpPr>
        <dsp:cNvPr id="0" name=""/>
        <dsp:cNvSpPr/>
      </dsp:nvSpPr>
      <dsp:spPr>
        <a:xfrm>
          <a:off x="958278" y="1616357"/>
          <a:ext cx="7666224" cy="38537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Changes to social norms and outcomes for women/girls and men/boys</a:t>
          </a:r>
        </a:p>
      </dsp:txBody>
      <dsp:txXfrm>
        <a:off x="969565" y="1627644"/>
        <a:ext cx="7643650" cy="362798"/>
      </dsp:txXfrm>
    </dsp:sp>
    <dsp:sp modelId="{E2302856-C8FC-4081-B420-F2723C24C74F}">
      <dsp:nvSpPr>
        <dsp:cNvPr id="0" name=""/>
        <dsp:cNvSpPr/>
      </dsp:nvSpPr>
      <dsp:spPr>
        <a:xfrm>
          <a:off x="958278" y="2061018"/>
          <a:ext cx="7666224" cy="385372"/>
        </a:xfrm>
        <a:prstGeom prst="roundRect">
          <a:avLst>
            <a:gd name="adj" fmla="val 10000"/>
          </a:avLst>
        </a:prstGeom>
        <a:solidFill>
          <a:schemeClr val="accent5">
            <a:hueOff val="-1736021"/>
            <a:satOff val="-118"/>
            <a:lumOff val="28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Manufactured “Culture Wars”</a:t>
          </a:r>
        </a:p>
      </dsp:txBody>
      <dsp:txXfrm>
        <a:off x="969565" y="2072305"/>
        <a:ext cx="7643650" cy="362798"/>
      </dsp:txXfrm>
    </dsp:sp>
    <dsp:sp modelId="{2F8C3B07-CD80-42E5-B5D2-B9660F4B9F8D}">
      <dsp:nvSpPr>
        <dsp:cNvPr id="0" name=""/>
        <dsp:cNvSpPr/>
      </dsp:nvSpPr>
      <dsp:spPr>
        <a:xfrm>
          <a:off x="958278" y="2505679"/>
          <a:ext cx="7666224" cy="385372"/>
        </a:xfrm>
        <a:prstGeom prst="roundRect">
          <a:avLst>
            <a:gd name="adj" fmla="val 10000"/>
          </a:avLst>
        </a:prstGeom>
        <a:solidFill>
          <a:schemeClr val="accent5">
            <a:hueOff val="-3472043"/>
            <a:satOff val="-236"/>
            <a:lumOff val="56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Moral</a:t>
          </a:r>
          <a:r>
            <a:rPr lang="en-GB" sz="1900" kern="1200" baseline="0" dirty="0"/>
            <a:t> panics</a:t>
          </a:r>
          <a:endParaRPr lang="en-GB" sz="1900" kern="1200" dirty="0"/>
        </a:p>
      </dsp:txBody>
      <dsp:txXfrm>
        <a:off x="969565" y="2516966"/>
        <a:ext cx="7643650" cy="362798"/>
      </dsp:txXfrm>
    </dsp:sp>
    <dsp:sp modelId="{D3DD32B3-5A18-419F-846B-37511E22FC4F}">
      <dsp:nvSpPr>
        <dsp:cNvPr id="0" name=""/>
        <dsp:cNvSpPr/>
      </dsp:nvSpPr>
      <dsp:spPr>
        <a:xfrm>
          <a:off x="958278" y="2950340"/>
          <a:ext cx="7666224" cy="385372"/>
        </a:xfrm>
        <a:prstGeom prst="roundRect">
          <a:avLst>
            <a:gd name="adj" fmla="val 10000"/>
          </a:avLst>
        </a:prstGeom>
        <a:solidFill>
          <a:schemeClr val="accent5">
            <a:hueOff val="-5208064"/>
            <a:satOff val="-354"/>
            <a:lumOff val="84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Perception of youth culture</a:t>
          </a:r>
        </a:p>
      </dsp:txBody>
      <dsp:txXfrm>
        <a:off x="969565" y="2961627"/>
        <a:ext cx="7643650" cy="362798"/>
      </dsp:txXfrm>
    </dsp:sp>
    <dsp:sp modelId="{2F9236D5-DAD4-48F7-B50A-3713560305A5}">
      <dsp:nvSpPr>
        <dsp:cNvPr id="0" name=""/>
        <dsp:cNvSpPr/>
      </dsp:nvSpPr>
      <dsp:spPr>
        <a:xfrm>
          <a:off x="958278" y="3395001"/>
          <a:ext cx="7666224" cy="385372"/>
        </a:xfrm>
        <a:prstGeom prst="roundRect">
          <a:avLst>
            <a:gd name="adj" fmla="val 10000"/>
          </a:avLst>
        </a:prstGeom>
        <a:solidFill>
          <a:schemeClr val="accent5">
            <a:hueOff val="-6944086"/>
            <a:satOff val="-472"/>
            <a:lumOff val="112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Interactions between genders</a:t>
          </a:r>
        </a:p>
      </dsp:txBody>
      <dsp:txXfrm>
        <a:off x="969565" y="3406288"/>
        <a:ext cx="7643650" cy="362798"/>
      </dsp:txXfrm>
    </dsp:sp>
    <dsp:sp modelId="{2BD34BEA-7331-4848-82D2-F9D0B7C8490A}">
      <dsp:nvSpPr>
        <dsp:cNvPr id="0" name=""/>
        <dsp:cNvSpPr/>
      </dsp:nvSpPr>
      <dsp:spPr>
        <a:xfrm>
          <a:off x="958278" y="3839662"/>
          <a:ext cx="7666224" cy="385372"/>
        </a:xfrm>
        <a:prstGeom prst="roundRect">
          <a:avLst>
            <a:gd name="adj" fmla="val 10000"/>
          </a:avLst>
        </a:prstGeom>
        <a:solidFill>
          <a:schemeClr val="accent5">
            <a:hueOff val="-8680107"/>
            <a:satOff val="-590"/>
            <a:lumOff val="140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Gender</a:t>
          </a:r>
          <a:r>
            <a:rPr lang="en-GB" sz="1900" kern="1200" baseline="0" dirty="0"/>
            <a:t> within the school environment</a:t>
          </a:r>
          <a:endParaRPr lang="en-GB" sz="1900" kern="1200" dirty="0"/>
        </a:p>
      </dsp:txBody>
      <dsp:txXfrm>
        <a:off x="969565" y="3850949"/>
        <a:ext cx="7643650" cy="362798"/>
      </dsp:txXfrm>
    </dsp:sp>
    <dsp:sp modelId="{65F80D18-6526-4F46-9973-AB1416031D84}">
      <dsp:nvSpPr>
        <dsp:cNvPr id="0" name=""/>
        <dsp:cNvSpPr/>
      </dsp:nvSpPr>
      <dsp:spPr>
        <a:xfrm>
          <a:off x="958278" y="4284323"/>
          <a:ext cx="7666224" cy="385372"/>
        </a:xfrm>
        <a:prstGeom prst="roundRect">
          <a:avLst>
            <a:gd name="adj" fmla="val 10000"/>
          </a:avLst>
        </a:prstGeom>
        <a:solidFill>
          <a:schemeClr val="accent5">
            <a:hueOff val="-10416129"/>
            <a:satOff val="-708"/>
            <a:lumOff val="168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Political polarisation</a:t>
          </a:r>
        </a:p>
      </dsp:txBody>
      <dsp:txXfrm>
        <a:off x="969565" y="4295610"/>
        <a:ext cx="7643650" cy="362798"/>
      </dsp:txXfrm>
    </dsp:sp>
    <dsp:sp modelId="{B9799722-A073-4B9D-AC20-EAFB9459F8ED}">
      <dsp:nvSpPr>
        <dsp:cNvPr id="0" name=""/>
        <dsp:cNvSpPr/>
      </dsp:nvSpPr>
      <dsp:spPr>
        <a:xfrm>
          <a:off x="958278" y="4728984"/>
          <a:ext cx="7666224" cy="385372"/>
        </a:xfrm>
        <a:prstGeom prst="roundRect">
          <a:avLst>
            <a:gd name="adj" fmla="val 10000"/>
          </a:avLst>
        </a:prstGeom>
        <a:solidFill>
          <a:schemeClr val="accent5">
            <a:hueOff val="-12152150"/>
            <a:satOff val="-826"/>
            <a:lumOff val="196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The role of parents and the nuclear family structure</a:t>
          </a:r>
        </a:p>
      </dsp:txBody>
      <dsp:txXfrm>
        <a:off x="969565" y="4740271"/>
        <a:ext cx="7643650" cy="36279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40A35-DD4A-446A-8795-4D0A4B50D4E7}"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196C7-05A4-4907-BD00-FFE2F74B0AD7}" type="slidenum">
              <a:rPr lang="en-GB" smtClean="0"/>
              <a:t>‹#›</a:t>
            </a:fld>
            <a:endParaRPr lang="en-GB"/>
          </a:p>
        </p:txBody>
      </p:sp>
    </p:spTree>
    <p:extLst>
      <p:ext uri="{BB962C8B-B14F-4D97-AF65-F5344CB8AC3E}">
        <p14:creationId xmlns:p14="http://schemas.microsoft.com/office/powerpoint/2010/main" val="370920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045B-D57D-50A9-1DF7-A5A7C97A3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32D02-84DC-FBBC-06E9-FEE9E4F1C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E605E-929D-BE12-46DE-9079F81A01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AF418-86A0-112B-8869-17B3CCE2C6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521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By the end of this parliament in 2029, every secondary school in England will have a credible offer for educating students about healthy and respectful relationships, with every child able to access support. There are different ways of </a:t>
            </a:r>
            <a:r>
              <a:rPr lang="en-US" dirty="0" err="1">
                <a:latin typeface="Calibri"/>
                <a:ea typeface="Calibri"/>
                <a:cs typeface="Calibri"/>
              </a:rPr>
              <a:t>deliering</a:t>
            </a:r>
            <a:r>
              <a:rPr lang="en-US" dirty="0">
                <a:latin typeface="Calibri"/>
                <a:ea typeface="Calibri"/>
                <a:cs typeface="Calibri"/>
              </a:rPr>
              <a:t> this kind of education – through the improved RSHE curriculum, specialist training to deliver teaching in-house, working with external providers to provide whole school sessions, or mentoring – and we will give schools the choice on which approach to use. We will invest £3 million in a teacher training fund over the next two years to ensure that the new curriculum has the greatest impact and £5 million to pilot healthy relationships training delivered by external providers. (£200 million for SEND, curriculum training, Ofsted </a:t>
            </a:r>
            <a:r>
              <a:rPr lang="en-US" dirty="0" err="1">
                <a:latin typeface="Calibri"/>
                <a:ea typeface="Calibri"/>
                <a:cs typeface="Calibri"/>
              </a:rPr>
              <a:t>trainng</a:t>
            </a:r>
            <a:r>
              <a:rPr lang="en-US" dirty="0">
                <a:latin typeface="Calibri"/>
                <a:ea typeface="Calibri"/>
                <a:cs typeface="Calibri"/>
              </a:rPr>
              <a:t>)</a:t>
            </a:r>
          </a:p>
        </p:txBody>
      </p:sp>
      <p:sp>
        <p:nvSpPr>
          <p:cNvPr id="4" name="Slide Number Placeholder 3"/>
          <p:cNvSpPr>
            <a:spLocks noGrp="1"/>
          </p:cNvSpPr>
          <p:nvPr>
            <p:ph type="sldNum" sz="quarter" idx="5"/>
          </p:nvPr>
        </p:nvSpPr>
        <p:spPr/>
        <p:txBody>
          <a:bodyPr/>
          <a:lstStyle/>
          <a:p>
            <a:fld id="{694196C7-05A4-4907-BD00-FFE2F74B0AD7}" type="slidenum">
              <a:rPr lang="en-GB" smtClean="0"/>
              <a:t>11</a:t>
            </a:fld>
            <a:endParaRPr lang="en-GB"/>
          </a:p>
        </p:txBody>
      </p:sp>
    </p:spTree>
    <p:extLst>
      <p:ext uri="{BB962C8B-B14F-4D97-AF65-F5344CB8AC3E}">
        <p14:creationId xmlns:p14="http://schemas.microsoft.com/office/powerpoint/2010/main" val="266962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6870-F925-BBF8-DFCC-EE5FCBE02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B0D4-8619-1B1C-8705-C5FB07E24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1BCE8-7ADD-4A4A-D028-273E0CA91DE1}"/>
              </a:ext>
            </a:extLst>
          </p:cNvPr>
          <p:cNvSpPr>
            <a:spLocks noGrp="1"/>
          </p:cNvSpPr>
          <p:nvPr>
            <p:ph type="body" idx="1"/>
          </p:nvPr>
        </p:nvSpPr>
        <p:spPr/>
        <p:txBody>
          <a:bodyPr/>
          <a:lstStyle/>
          <a:p>
            <a:r>
              <a:rPr lang="en-US" dirty="0"/>
              <a:t>Transparent footprints- used on conference leaflet, additional information for schools</a:t>
            </a:r>
          </a:p>
        </p:txBody>
      </p:sp>
      <p:sp>
        <p:nvSpPr>
          <p:cNvPr id="4" name="Slide Number Placeholder 3">
            <a:extLst>
              <a:ext uri="{FF2B5EF4-FFF2-40B4-BE49-F238E27FC236}">
                <a16:creationId xmlns:a16="http://schemas.microsoft.com/office/drawing/2014/main" id="{42F3D8D3-2B7A-431F-87C9-C9CC97DBBF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33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FB3F3-5EE0-4440-1E6E-B2651EA80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1A684-2FA7-61AE-CD26-57984FE61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74E1D-01B1-BF7A-DCA8-8359A3B807B8}"/>
              </a:ext>
            </a:extLst>
          </p:cNvPr>
          <p:cNvSpPr>
            <a:spLocks noGrp="1"/>
          </p:cNvSpPr>
          <p:nvPr>
            <p:ph type="body" idx="1"/>
          </p:nvPr>
        </p:nvSpPr>
        <p:spPr/>
        <p:txBody>
          <a:bodyPr/>
          <a:lstStyle/>
          <a:p>
            <a:r>
              <a:rPr lang="en-US" dirty="0"/>
              <a:t>Transparent footprints- used on conference leaflet, additional information for schools</a:t>
            </a:r>
          </a:p>
        </p:txBody>
      </p:sp>
      <p:sp>
        <p:nvSpPr>
          <p:cNvPr id="4" name="Slide Number Placeholder 3">
            <a:extLst>
              <a:ext uri="{FF2B5EF4-FFF2-40B4-BE49-F238E27FC236}">
                <a16:creationId xmlns:a16="http://schemas.microsoft.com/office/drawing/2014/main" id="{AC62352B-B8F6-ADF8-0B4A-3EA9B8F97C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80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1AC0-BF4D-77C5-7695-8AF297AC9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27D3F-AA0E-C1B9-B335-3F7F01C7B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4B6DD-EB9B-197C-9280-3F19E6D14AB5}"/>
              </a:ext>
            </a:extLst>
          </p:cNvPr>
          <p:cNvSpPr>
            <a:spLocks noGrp="1"/>
          </p:cNvSpPr>
          <p:nvPr>
            <p:ph type="body" idx="1"/>
          </p:nvPr>
        </p:nvSpPr>
        <p:spPr/>
        <p:txBody>
          <a:bodyPr/>
          <a:lstStyle/>
          <a:p>
            <a:r>
              <a:rPr lang="en-US" dirty="0"/>
              <a:t>Transparent footprints- used on conference leaflet, additional information for schools</a:t>
            </a:r>
          </a:p>
        </p:txBody>
      </p:sp>
      <p:sp>
        <p:nvSpPr>
          <p:cNvPr id="4" name="Slide Number Placeholder 3">
            <a:extLst>
              <a:ext uri="{FF2B5EF4-FFF2-40B4-BE49-F238E27FC236}">
                <a16:creationId xmlns:a16="http://schemas.microsoft.com/office/drawing/2014/main" id="{26AD9794-6CA1-1871-8BA4-AF4C7A22F3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40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DB5F0-9695-0167-6EE4-2C3CC6EE9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2A684-0A27-FBD4-13BD-18A8B057C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7B998-5F46-42FF-3B2B-6E4A802999F4}"/>
              </a:ext>
            </a:extLst>
          </p:cNvPr>
          <p:cNvSpPr>
            <a:spLocks noGrp="1"/>
          </p:cNvSpPr>
          <p:nvPr>
            <p:ph type="body" idx="1"/>
          </p:nvPr>
        </p:nvSpPr>
        <p:spPr/>
        <p:txBody>
          <a:bodyPr/>
          <a:lstStyle/>
          <a:p>
            <a:r>
              <a:rPr lang="en-US" dirty="0"/>
              <a:t>Transparent footprints- used on conference leaflet, additional information for schools</a:t>
            </a:r>
          </a:p>
        </p:txBody>
      </p:sp>
      <p:sp>
        <p:nvSpPr>
          <p:cNvPr id="4" name="Slide Number Placeholder 3">
            <a:extLst>
              <a:ext uri="{FF2B5EF4-FFF2-40B4-BE49-F238E27FC236}">
                <a16:creationId xmlns:a16="http://schemas.microsoft.com/office/drawing/2014/main" id="{24096A7A-E481-F429-CAF1-3DD75F3253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173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CC655-B7E1-7716-D044-C87F40CA0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0CAAE-75DA-00D3-0414-68B9F93B3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FB29D-C6DD-F558-C917-A7850C906B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963C31-848F-CA33-527D-1E4489D3F8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7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C80CB-E8B2-D67C-7C5B-DD8D1837F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0478B-152C-30ED-CAFC-40B16433D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05376-C5E1-9202-1302-1A92C47797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1DE5EC-73B0-4CA5-065A-1A7C81740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57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0313-7A8C-AD1B-01C6-0515E87C6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A3749-631F-869C-75F1-9406571E6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6F364-8F9B-8D01-3B98-AE72E59F8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4B9019-119E-73E3-B932-9E1478C2CB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3237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9BE6-709E-2DA3-DA54-3D2B8CECA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BD014-6395-602F-E5A1-C1182AED0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CF34D-34AB-E6EE-3CAC-2666A9E96A0A}"/>
              </a:ext>
            </a:extLst>
          </p:cNvPr>
          <p:cNvSpPr>
            <a:spLocks noGrp="1"/>
          </p:cNvSpPr>
          <p:nvPr>
            <p:ph type="body" idx="1"/>
          </p:nvPr>
        </p:nvSpPr>
        <p:spPr/>
        <p:txBody>
          <a:bodyPr/>
          <a:lstStyle/>
          <a:p>
            <a:r>
              <a:rPr lang="en-US" dirty="0"/>
              <a:t>This is called, social constructivism. I think the def. from WHO captures this very well. When we talk about gender, we’re talking about those characteristics that we associate with w/m/g/b. Essentially, how do we perceive different identities. These characteristics also affect how we understand the roles/norms within society, relations between groups, and who has power/dominance/influence over others. </a:t>
            </a:r>
          </a:p>
          <a:p>
            <a:endParaRPr lang="en-US" dirty="0"/>
          </a:p>
          <a:p>
            <a:r>
              <a:rPr lang="en-US" dirty="0"/>
              <a:t>However, these are not set in stone, they can change. And they have changed! We all have seen this throughout our lifetimes. We aren’t tied to socially constructed ideas of gender, we do not have to follow them,  and it’s very likely that in some way or another, even subtly, many people go against what is expected of their gender identity. We approach this in the curriculum in Week 1 and 2, and highlight to pupils that gender stereotypes are restricting, limiting, and are harmful to what we think of ourselves and others. </a:t>
            </a:r>
          </a:p>
          <a:p>
            <a:endParaRPr lang="en-US" dirty="0"/>
          </a:p>
          <a:p>
            <a:r>
              <a:rPr lang="en-US" dirty="0"/>
              <a:t>We take this approach as it provides a framework for us to understand how YP may be building their understanding of gender, and how we can support them to have a healthy approach, which means they will be able to identify unhealthy messaging that enables forms of VAWG. </a:t>
            </a:r>
          </a:p>
        </p:txBody>
      </p:sp>
      <p:sp>
        <p:nvSpPr>
          <p:cNvPr id="4" name="Slide Number Placeholder 3">
            <a:extLst>
              <a:ext uri="{FF2B5EF4-FFF2-40B4-BE49-F238E27FC236}">
                <a16:creationId xmlns:a16="http://schemas.microsoft.com/office/drawing/2014/main" id="{64F35615-9005-FC7F-899B-3B62CC1B8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704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C677F-11EF-4EFE-740A-45ECA87D9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75BF1-684D-1363-4A51-7B449EB96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7801F-2F77-B5F5-D1B6-B728A5258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B40E2F-3ACB-07C6-8FFF-026F0CE0EB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00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34CC8-70E3-B9EC-CC66-B41A11495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78A42-CDDA-2AB8-36AC-C38DF0513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19655-F120-AAD2-86E4-C80F480C5FB3}"/>
              </a:ext>
            </a:extLst>
          </p:cNvPr>
          <p:cNvSpPr>
            <a:spLocks noGrp="1"/>
          </p:cNvSpPr>
          <p:nvPr>
            <p:ph type="body" idx="1"/>
          </p:nvPr>
        </p:nvSpPr>
        <p:spPr/>
        <p:txBody>
          <a:bodyPr/>
          <a:lstStyle/>
          <a:p>
            <a:r>
              <a:rPr lang="en-US" dirty="0"/>
              <a:t>Agenda for the day </a:t>
            </a:r>
          </a:p>
        </p:txBody>
      </p:sp>
      <p:sp>
        <p:nvSpPr>
          <p:cNvPr id="4" name="Slide Number Placeholder 3">
            <a:extLst>
              <a:ext uri="{FF2B5EF4-FFF2-40B4-BE49-F238E27FC236}">
                <a16:creationId xmlns:a16="http://schemas.microsoft.com/office/drawing/2014/main" id="{93FDAFC3-FCD7-97A4-6795-3B1B0C9358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162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A042-50E9-266F-8AD7-4DCEF9D32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FA78A-122B-F8ED-592A-EB22BBECC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6838A-D478-682C-B548-D9D0C3E36F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07CB01-99AD-386F-4027-54DAA30E6B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748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D8D7E-1D9D-95E1-79DA-E4B6E1B9E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A497B-1956-F880-F5A6-8990A46FC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C7741-0398-3510-217B-FB84DC2D1089}"/>
              </a:ext>
            </a:extLst>
          </p:cNvPr>
          <p:cNvSpPr>
            <a:spLocks noGrp="1"/>
          </p:cNvSpPr>
          <p:nvPr>
            <p:ph type="body" idx="1"/>
          </p:nvPr>
        </p:nvSpPr>
        <p:spPr/>
        <p:txBody>
          <a:bodyPr/>
          <a:lstStyle/>
          <a:p>
            <a:r>
              <a:rPr lang="en-US" dirty="0"/>
              <a:t>You might be thinking, and it comes up with pupils too, why is there is a focus on boys though? We all experience gender, why are we working with just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focus as there’s a wide acknowledgement, the majority of perpetrators of VAWG are male, and the victims are female. There is a gendered element to it. This doesn’t mean that all boys are future perpetrators, however it does mean we need to acknowledge that there is something missing in how we are supporting the personal development of boys, and if we address it we can reduce the likelihood of future incidents of VAWG. </a:t>
            </a:r>
          </a:p>
        </p:txBody>
      </p:sp>
      <p:sp>
        <p:nvSpPr>
          <p:cNvPr id="4" name="Slide Number Placeholder 3">
            <a:extLst>
              <a:ext uri="{FF2B5EF4-FFF2-40B4-BE49-F238E27FC236}">
                <a16:creationId xmlns:a16="http://schemas.microsoft.com/office/drawing/2014/main" id="{C4140C50-0D7A-1622-7DAA-153D5011F2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157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509B-A5BB-9FD4-472A-FB4E8C4FC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19C39-39B2-0B2B-149F-6F9D42036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2D53B-36FE-186C-C09E-1DA6F42F3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B48F27-203A-4F3E-1432-2E95856B4E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4652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5C9D-A8DA-8B6F-5479-A6F39AB94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16549-87AB-7C48-98A0-F9A9CC511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F63AA-C4CD-229E-B712-13A49211C6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81664E-D47E-F2D3-B870-E74A4D4A7C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302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20B6E-DC43-2755-CAF1-EEA7D1382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CD152-54CC-4AE4-BA1A-15B37A40B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D3E90-975B-71FB-6494-516C1A255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86DF9E-8F20-D8DC-7B79-388E098024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7114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86FE1-90A6-B69B-9EF9-2ACF8B93A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9DCAE-3AAF-C694-6565-4CC6C85B8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4EE0F-A90E-6C66-B056-20E8AD98D6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E5A49E-7741-3CAA-B96C-7E54E32676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5595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196C7-05A4-4907-BD00-FFE2F74B0AD7}" type="slidenum">
              <a:rPr lang="en-GB" smtClean="0"/>
              <a:t>33</a:t>
            </a:fld>
            <a:endParaRPr lang="en-GB"/>
          </a:p>
        </p:txBody>
      </p:sp>
    </p:spTree>
    <p:extLst>
      <p:ext uri="{BB962C8B-B14F-4D97-AF65-F5344CB8AC3E}">
        <p14:creationId xmlns:p14="http://schemas.microsoft.com/office/powerpoint/2010/main" val="3590381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43F96-7B1A-A1DC-6BBE-F1B3129CC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E5F32-5C73-9FDF-FB62-B6A8BBA68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F39F5-74D4-BDB8-6241-D69CFF7E8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80315C7-F02D-E322-4C08-4C7A64445409}"/>
              </a:ext>
            </a:extLst>
          </p:cNvPr>
          <p:cNvSpPr>
            <a:spLocks noGrp="1"/>
          </p:cNvSpPr>
          <p:nvPr>
            <p:ph type="sldNum" sz="quarter" idx="5"/>
          </p:nvPr>
        </p:nvSpPr>
        <p:spPr/>
        <p:txBody>
          <a:bodyPr/>
          <a:lstStyle/>
          <a:p>
            <a:fld id="{9B3C7164-ABF3-43B5-A40B-1A65ACC7A257}" type="slidenum">
              <a:rPr lang="en-GB" smtClean="0"/>
              <a:t>34</a:t>
            </a:fld>
            <a:endParaRPr lang="en-GB"/>
          </a:p>
        </p:txBody>
      </p:sp>
    </p:spTree>
    <p:extLst>
      <p:ext uri="{BB962C8B-B14F-4D97-AF65-F5344CB8AC3E}">
        <p14:creationId xmlns:p14="http://schemas.microsoft.com/office/powerpoint/2010/main" val="423581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B944-1688-48D2-4B51-4BD196F3F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A401-5A56-8369-31C7-BB16D139A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E777A-467D-3476-F52B-EC5FEA2515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14C76B-CCF3-025E-8299-BCE8EDD77137}"/>
              </a:ext>
            </a:extLst>
          </p:cNvPr>
          <p:cNvSpPr>
            <a:spLocks noGrp="1"/>
          </p:cNvSpPr>
          <p:nvPr>
            <p:ph type="sldNum" sz="quarter" idx="5"/>
          </p:nvPr>
        </p:nvSpPr>
        <p:spPr/>
        <p:txBody>
          <a:bodyPr/>
          <a:lstStyle/>
          <a:p>
            <a:fld id="{9B3C7164-ABF3-43B5-A40B-1A65ACC7A257}" type="slidenum">
              <a:rPr lang="en-GB" smtClean="0"/>
              <a:t>35</a:t>
            </a:fld>
            <a:endParaRPr lang="en-GB"/>
          </a:p>
        </p:txBody>
      </p:sp>
    </p:spTree>
    <p:extLst>
      <p:ext uri="{BB962C8B-B14F-4D97-AF65-F5344CB8AC3E}">
        <p14:creationId xmlns:p14="http://schemas.microsoft.com/office/powerpoint/2010/main" val="702190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C0E4-E867-CC42-EACF-39B8587CE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BD751-2CAA-621A-A74B-C0C4DBE53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D9630-15BE-01F6-A81B-DB7976F27E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CB55AD-7571-55D3-2F37-66D1820CF135}"/>
              </a:ext>
            </a:extLst>
          </p:cNvPr>
          <p:cNvSpPr>
            <a:spLocks noGrp="1"/>
          </p:cNvSpPr>
          <p:nvPr>
            <p:ph type="sldNum" sz="quarter" idx="5"/>
          </p:nvPr>
        </p:nvSpPr>
        <p:spPr/>
        <p:txBody>
          <a:bodyPr/>
          <a:lstStyle/>
          <a:p>
            <a:fld id="{9B3C7164-ABF3-43B5-A40B-1A65ACC7A257}" type="slidenum">
              <a:rPr lang="en-GB" smtClean="0"/>
              <a:t>36</a:t>
            </a:fld>
            <a:endParaRPr lang="en-GB"/>
          </a:p>
        </p:txBody>
      </p:sp>
    </p:spTree>
    <p:extLst>
      <p:ext uri="{BB962C8B-B14F-4D97-AF65-F5344CB8AC3E}">
        <p14:creationId xmlns:p14="http://schemas.microsoft.com/office/powerpoint/2010/main" val="152879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165D-A9C5-62D9-A157-BF41B9750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3174F-555B-11FB-C037-30DB6BD46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D51DF-F0D9-0C87-F6C1-1287DE4F8D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407793-1B53-8678-3F55-CC15F9D020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240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5DE2-430A-5C33-18DD-97171986F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0DDFC-3BAF-067C-0BED-D4EC7AD43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80C24-C660-949D-FBC7-BF471243841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B6906CE-9C1A-1593-F456-31212FCBB306}"/>
              </a:ext>
            </a:extLst>
          </p:cNvPr>
          <p:cNvSpPr>
            <a:spLocks noGrp="1"/>
          </p:cNvSpPr>
          <p:nvPr>
            <p:ph type="sldNum" sz="quarter" idx="5"/>
          </p:nvPr>
        </p:nvSpPr>
        <p:spPr/>
        <p:txBody>
          <a:bodyPr/>
          <a:lstStyle/>
          <a:p>
            <a:fld id="{9B3C7164-ABF3-43B5-A40B-1A65ACC7A257}" type="slidenum">
              <a:rPr lang="en-GB" smtClean="0"/>
              <a:t>37</a:t>
            </a:fld>
            <a:endParaRPr lang="en-GB"/>
          </a:p>
        </p:txBody>
      </p:sp>
    </p:spTree>
    <p:extLst>
      <p:ext uri="{BB962C8B-B14F-4D97-AF65-F5344CB8AC3E}">
        <p14:creationId xmlns:p14="http://schemas.microsoft.com/office/powerpoint/2010/main" val="2624868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DED0-C25F-C604-A8E0-D617FFB52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0E57C-5D55-0000-E40C-B402537BB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13CD7-70D2-B6F4-4059-67A3462E9262}"/>
              </a:ext>
            </a:extLst>
          </p:cNvPr>
          <p:cNvSpPr>
            <a:spLocks noGrp="1"/>
          </p:cNvSpPr>
          <p:nvPr>
            <p:ph type="body" idx="1"/>
          </p:nvPr>
        </p:nvSpPr>
        <p:spPr/>
        <p:txBody>
          <a:bodyPr/>
          <a:lstStyle/>
          <a:p>
            <a:r>
              <a:rPr lang="en-GB" dirty="0"/>
              <a:t>I’d argue, no. Here’s a few examples of forms of misogyny through communications/public spaces I could find. This is essentially, men are the best, men should get lots of girls, women are only to be judged by their looks/subservience to others and if they’re not </a:t>
            </a:r>
            <a:r>
              <a:rPr lang="en-GB" dirty="0" err="1"/>
              <a:t>conventially</a:t>
            </a:r>
            <a:r>
              <a:rPr lang="en-GB" dirty="0"/>
              <a:t> attractive they will be mocked and ridiculed. </a:t>
            </a:r>
          </a:p>
          <a:p>
            <a:endParaRPr lang="en-GB" dirty="0"/>
          </a:p>
          <a:p>
            <a:r>
              <a:rPr lang="en-GB" dirty="0"/>
              <a:t>The misogyny is not new, but the way it’s being shared is. These took me at least 30 mins to find from different pages, and now YP can see messages like this just through scrolling on a page. </a:t>
            </a:r>
          </a:p>
        </p:txBody>
      </p:sp>
      <p:sp>
        <p:nvSpPr>
          <p:cNvPr id="4" name="Slide Number Placeholder 3">
            <a:extLst>
              <a:ext uri="{FF2B5EF4-FFF2-40B4-BE49-F238E27FC236}">
                <a16:creationId xmlns:a16="http://schemas.microsoft.com/office/drawing/2014/main" id="{4E24C11F-0DF4-E0CB-1351-EBA7D40BB16A}"/>
              </a:ext>
            </a:extLst>
          </p:cNvPr>
          <p:cNvSpPr>
            <a:spLocks noGrp="1"/>
          </p:cNvSpPr>
          <p:nvPr>
            <p:ph type="sldNum" sz="quarter" idx="5"/>
          </p:nvPr>
        </p:nvSpPr>
        <p:spPr/>
        <p:txBody>
          <a:bodyPr/>
          <a:lstStyle/>
          <a:p>
            <a:fld id="{9B3C7164-ABF3-43B5-A40B-1A65ACC7A257}" type="slidenum">
              <a:rPr lang="en-GB" smtClean="0"/>
              <a:t>38</a:t>
            </a:fld>
            <a:endParaRPr lang="en-GB"/>
          </a:p>
        </p:txBody>
      </p:sp>
    </p:spTree>
    <p:extLst>
      <p:ext uri="{BB962C8B-B14F-4D97-AF65-F5344CB8AC3E}">
        <p14:creationId xmlns:p14="http://schemas.microsoft.com/office/powerpoint/2010/main" val="2207463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09187-26D3-8CA8-A9E2-4C1078D40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6B424-BCB0-4E21-A07A-FC4C10468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34358-47CD-F5A3-6065-F0A62748BD5B}"/>
              </a:ext>
            </a:extLst>
          </p:cNvPr>
          <p:cNvSpPr>
            <a:spLocks noGrp="1"/>
          </p:cNvSpPr>
          <p:nvPr>
            <p:ph type="body" idx="1"/>
          </p:nvPr>
        </p:nvSpPr>
        <p:spPr/>
        <p:txBody>
          <a:bodyPr/>
          <a:lstStyle/>
          <a:p>
            <a:pPr marL="228600">
              <a:lnSpc>
                <a:spcPct val="107000"/>
              </a:lnSpc>
              <a:spcAft>
                <a:spcPts val="800"/>
              </a:spcAft>
            </a:pPr>
            <a:endParaRPr lang="en-GB" dirty="0"/>
          </a:p>
          <a:p>
            <a:endParaRPr lang="en-GB" dirty="0"/>
          </a:p>
          <a:p>
            <a:r>
              <a:rPr lang="en-GB" dirty="0"/>
              <a:t>To keep it brief, this is the results of a study done by Dublin college uni. They created blank accounts that were listed as boys either aged 16 or 18. The accounts that (gen) only engaged with content focusing on typically male hobbies </a:t>
            </a:r>
            <a:r>
              <a:rPr lang="en-GB" dirty="0" err="1"/>
              <a:t>eg</a:t>
            </a:r>
            <a:r>
              <a:rPr lang="en-GB" dirty="0"/>
              <a:t> football, video games. The accounts with MC intentionally searched manosphere related content. All accounts showed that every time they logged in, more and more misogynistic content was shown to them. I’d like to point out, increasing the age of access to social media/a social media ban like the one in Australia for under 16s  wouldn’t prevent the harm that could happen from this! </a:t>
            </a:r>
          </a:p>
        </p:txBody>
      </p:sp>
      <p:sp>
        <p:nvSpPr>
          <p:cNvPr id="4" name="Slide Number Placeholder 3">
            <a:extLst>
              <a:ext uri="{FF2B5EF4-FFF2-40B4-BE49-F238E27FC236}">
                <a16:creationId xmlns:a16="http://schemas.microsoft.com/office/drawing/2014/main" id="{D1D20F9E-9D33-19A7-5B19-0E28DB8196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563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1C12-6317-235E-BF80-B3933E7E8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E8AD6-EF34-2514-A62C-AD199F20D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8AEC7-4534-9362-F385-79F7DD1D534B}"/>
              </a:ext>
            </a:extLst>
          </p:cNvPr>
          <p:cNvSpPr>
            <a:spLocks noGrp="1"/>
          </p:cNvSpPr>
          <p:nvPr>
            <p:ph type="body" idx="1"/>
          </p:nvPr>
        </p:nvSpPr>
        <p:spPr/>
        <p:txBody>
          <a:bodyPr/>
          <a:lstStyle/>
          <a:p>
            <a:pPr marL="228600">
              <a:lnSpc>
                <a:spcPct val="107000"/>
              </a:lnSpc>
              <a:spcAft>
                <a:spcPts val="800"/>
              </a:spcAft>
            </a:pPr>
            <a:endParaRPr lang="en-GB" sz="1800" kern="100" dirty="0">
              <a:effectLst/>
              <a:latin typeface="Mont" panose="00000700000000000000" pitchFamily="50" charset="0"/>
              <a:ea typeface="Aptos" panose="020B0004020202020204" pitchFamily="34" charset="0"/>
              <a:cs typeface="Times New Roman" panose="02020603050405020304" pitchFamily="18" charset="0"/>
            </a:endParaRPr>
          </a:p>
          <a:p>
            <a:r>
              <a:rPr lang="en-GB" dirty="0"/>
              <a:t>For those who might be interested, this is what they found for </a:t>
            </a:r>
            <a:r>
              <a:rPr lang="en-GB" dirty="0" err="1"/>
              <a:t>youtube</a:t>
            </a:r>
            <a:r>
              <a:rPr lang="en-GB" dirty="0"/>
              <a:t> shorts.</a:t>
            </a:r>
          </a:p>
          <a:p>
            <a:endParaRPr lang="en-GB" dirty="0"/>
          </a:p>
          <a:p>
            <a:r>
              <a:rPr lang="en-GB" dirty="0"/>
              <a:t>I put these graphs in to illustrate then , we can’t simply focus on incel culture or see the manosphere as a specific ‘place’ or group that is deliberately looking to get boys on their side. Instead, what we need to understand and share with young people is that misogyny is becoming mainstreamed through online spaces and how they’re structured. </a:t>
            </a:r>
          </a:p>
        </p:txBody>
      </p:sp>
      <p:sp>
        <p:nvSpPr>
          <p:cNvPr id="4" name="Slide Number Placeholder 3">
            <a:extLst>
              <a:ext uri="{FF2B5EF4-FFF2-40B4-BE49-F238E27FC236}">
                <a16:creationId xmlns:a16="http://schemas.microsoft.com/office/drawing/2014/main" id="{48FF819A-97A2-5244-4D9D-890A120947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269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BDD3-4851-E0A1-753C-F197C33D9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567D3-B065-C5A2-1690-9EBC6F4A91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0F36B-762F-B5A9-93DB-8715C36EDAC1}"/>
              </a:ext>
            </a:extLst>
          </p:cNvPr>
          <p:cNvSpPr>
            <a:spLocks noGrp="1"/>
          </p:cNvSpPr>
          <p:nvPr>
            <p:ph type="body" idx="1"/>
          </p:nvPr>
        </p:nvSpPr>
        <p:spPr/>
        <p:txBody>
          <a:bodyPr/>
          <a:lstStyle/>
          <a:p>
            <a:pPr marL="0" indent="0">
              <a:buFontTx/>
              <a:buNone/>
            </a:pPr>
            <a:r>
              <a:rPr lang="en-US" dirty="0"/>
              <a:t>This is why I think it’s important to keep this quote in mind. The misogyny being shown isn’t new, and like previously it’s also not something that’s being expressed by a shady group of extremists on the fringes of society. Young people are coming across these views in a concentrated way online. We need to encourage both awareness of what the impact of this messaging is, and why it’s being shown. </a:t>
            </a:r>
          </a:p>
        </p:txBody>
      </p:sp>
      <p:sp>
        <p:nvSpPr>
          <p:cNvPr id="4" name="Slide Number Placeholder 3">
            <a:extLst>
              <a:ext uri="{FF2B5EF4-FFF2-40B4-BE49-F238E27FC236}">
                <a16:creationId xmlns:a16="http://schemas.microsoft.com/office/drawing/2014/main" id="{B392C343-82DC-B32C-0E8E-2F1A9D2DF2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8545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C8623-D1A5-C95C-D86C-6632FB531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097A6-1273-E2BB-59CB-662530B70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83B71-8646-C7AC-ABFD-CF544EE9FE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it’s important to note, the media can, and will amplify coverage of certain topics. This is likely to shape what is on our minds when implementing relevant work. Both of these images represent trends, not the truth when it comes to online misogyny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 Reached an immensely quick peak, however media coverage and focus on him within education professional spheres lasted longer than his actual influence. Focus on him from adults contrasted how some YP were seeing him , and then led to punitive approaches, thus creating a divide.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 Immense coverage, to the point the Gov funded it being shown in schools. Arguably intentionally, mashed together an array of buzz words like incels, red pill etc. </a:t>
            </a:r>
          </a:p>
        </p:txBody>
      </p:sp>
      <p:sp>
        <p:nvSpPr>
          <p:cNvPr id="4" name="Slide Number Placeholder 3">
            <a:extLst>
              <a:ext uri="{FF2B5EF4-FFF2-40B4-BE49-F238E27FC236}">
                <a16:creationId xmlns:a16="http://schemas.microsoft.com/office/drawing/2014/main" id="{C5FA3446-A780-B334-3E3A-C37A0FA46954}"/>
              </a:ext>
            </a:extLst>
          </p:cNvPr>
          <p:cNvSpPr>
            <a:spLocks noGrp="1"/>
          </p:cNvSpPr>
          <p:nvPr>
            <p:ph type="sldNum" sz="quarter" idx="5"/>
          </p:nvPr>
        </p:nvSpPr>
        <p:spPr/>
        <p:txBody>
          <a:bodyPr/>
          <a:lstStyle/>
          <a:p>
            <a:fld id="{9B3C7164-ABF3-43B5-A40B-1A65ACC7A257}" type="slidenum">
              <a:rPr lang="en-GB" smtClean="0"/>
              <a:t>42</a:t>
            </a:fld>
            <a:endParaRPr lang="en-GB"/>
          </a:p>
        </p:txBody>
      </p:sp>
    </p:spTree>
    <p:extLst>
      <p:ext uri="{BB962C8B-B14F-4D97-AF65-F5344CB8AC3E}">
        <p14:creationId xmlns:p14="http://schemas.microsoft.com/office/powerpoint/2010/main" val="3200239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2CC3-7A68-65F9-B746-57F3F041F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8B9CF-9D7A-55EA-7D54-BB5208DA7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80BAC-1892-3BAD-0A5A-08CF8F7CA7DE}"/>
              </a:ext>
            </a:extLst>
          </p:cNvPr>
          <p:cNvSpPr>
            <a:spLocks noGrp="1"/>
          </p:cNvSpPr>
          <p:nvPr>
            <p:ph type="body" idx="1"/>
          </p:nvPr>
        </p:nvSpPr>
        <p:spPr/>
        <p:txBody>
          <a:bodyPr/>
          <a:lstStyle/>
          <a:p>
            <a:r>
              <a:rPr lang="en-GB" dirty="0"/>
              <a:t>Group discussion</a:t>
            </a:r>
          </a:p>
          <a:p>
            <a:endParaRPr lang="en-GB" dirty="0"/>
          </a:p>
        </p:txBody>
      </p:sp>
      <p:sp>
        <p:nvSpPr>
          <p:cNvPr id="4" name="Slide Number Placeholder 3">
            <a:extLst>
              <a:ext uri="{FF2B5EF4-FFF2-40B4-BE49-F238E27FC236}">
                <a16:creationId xmlns:a16="http://schemas.microsoft.com/office/drawing/2014/main" id="{B619D36A-03E0-5499-852A-C9BA6947C4D4}"/>
              </a:ext>
            </a:extLst>
          </p:cNvPr>
          <p:cNvSpPr>
            <a:spLocks noGrp="1"/>
          </p:cNvSpPr>
          <p:nvPr>
            <p:ph type="sldNum" sz="quarter" idx="5"/>
          </p:nvPr>
        </p:nvSpPr>
        <p:spPr/>
        <p:txBody>
          <a:bodyPr/>
          <a:lstStyle/>
          <a:p>
            <a:fld id="{9B3C7164-ABF3-43B5-A40B-1A65ACC7A257}" type="slidenum">
              <a:rPr lang="en-GB" smtClean="0"/>
              <a:t>43</a:t>
            </a:fld>
            <a:endParaRPr lang="en-GB"/>
          </a:p>
        </p:txBody>
      </p:sp>
    </p:spTree>
    <p:extLst>
      <p:ext uri="{BB962C8B-B14F-4D97-AF65-F5344CB8AC3E}">
        <p14:creationId xmlns:p14="http://schemas.microsoft.com/office/powerpoint/2010/main" val="730849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2CC3-7A68-65F9-B746-57F3F041F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8B9CF-9D7A-55EA-7D54-BB5208DA7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80BAC-1892-3BAD-0A5A-08CF8F7CA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why is there so much MC though?</a:t>
            </a:r>
          </a:p>
        </p:txBody>
      </p:sp>
      <p:sp>
        <p:nvSpPr>
          <p:cNvPr id="4" name="Slide Number Placeholder 3">
            <a:extLst>
              <a:ext uri="{FF2B5EF4-FFF2-40B4-BE49-F238E27FC236}">
                <a16:creationId xmlns:a16="http://schemas.microsoft.com/office/drawing/2014/main" id="{B619D36A-03E0-5499-852A-C9BA6947C4D4}"/>
              </a:ext>
            </a:extLst>
          </p:cNvPr>
          <p:cNvSpPr>
            <a:spLocks noGrp="1"/>
          </p:cNvSpPr>
          <p:nvPr>
            <p:ph type="sldNum" sz="quarter" idx="5"/>
          </p:nvPr>
        </p:nvSpPr>
        <p:spPr/>
        <p:txBody>
          <a:bodyPr/>
          <a:lstStyle/>
          <a:p>
            <a:fld id="{9B3C7164-ABF3-43B5-A40B-1A65ACC7A257}" type="slidenum">
              <a:rPr lang="en-GB" smtClean="0"/>
              <a:t>44</a:t>
            </a:fld>
            <a:endParaRPr lang="en-GB"/>
          </a:p>
        </p:txBody>
      </p:sp>
    </p:spTree>
    <p:extLst>
      <p:ext uri="{BB962C8B-B14F-4D97-AF65-F5344CB8AC3E}">
        <p14:creationId xmlns:p14="http://schemas.microsoft.com/office/powerpoint/2010/main" val="730849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19A2-FC3F-9730-B537-8AB10189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4CB8F-57C4-CF11-CF4F-9F1AE444C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714A1-DF61-68C7-A4AD-186E54291F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can make people money! Or at least, people think they can make money from it. </a:t>
            </a:r>
          </a:p>
        </p:txBody>
      </p:sp>
      <p:sp>
        <p:nvSpPr>
          <p:cNvPr id="4" name="Slide Number Placeholder 3">
            <a:extLst>
              <a:ext uri="{FF2B5EF4-FFF2-40B4-BE49-F238E27FC236}">
                <a16:creationId xmlns:a16="http://schemas.microsoft.com/office/drawing/2014/main" id="{531A0C7B-D4D8-DCA5-C492-BA2A723B29A3}"/>
              </a:ext>
            </a:extLst>
          </p:cNvPr>
          <p:cNvSpPr>
            <a:spLocks noGrp="1"/>
          </p:cNvSpPr>
          <p:nvPr>
            <p:ph type="sldNum" sz="quarter" idx="5"/>
          </p:nvPr>
        </p:nvSpPr>
        <p:spPr/>
        <p:txBody>
          <a:bodyPr/>
          <a:lstStyle/>
          <a:p>
            <a:fld id="{9B3C7164-ABF3-43B5-A40B-1A65ACC7A257}" type="slidenum">
              <a:rPr lang="en-GB" smtClean="0"/>
              <a:t>45</a:t>
            </a:fld>
            <a:endParaRPr lang="en-GB"/>
          </a:p>
        </p:txBody>
      </p:sp>
    </p:spTree>
    <p:extLst>
      <p:ext uri="{BB962C8B-B14F-4D97-AF65-F5344CB8AC3E}">
        <p14:creationId xmlns:p14="http://schemas.microsoft.com/office/powerpoint/2010/main" val="3905703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2E71-2F6A-613C-4C51-E8B51DC07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EFE05-5D95-BFDB-1E84-534F5FC32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6CEF8-C9A0-AF23-C5CA-3651EC5356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0B46FBC-7DDF-5A8E-FE4E-15877AE324C3}"/>
              </a:ext>
            </a:extLst>
          </p:cNvPr>
          <p:cNvSpPr>
            <a:spLocks noGrp="1"/>
          </p:cNvSpPr>
          <p:nvPr>
            <p:ph type="sldNum" sz="quarter" idx="5"/>
          </p:nvPr>
        </p:nvSpPr>
        <p:spPr/>
        <p:txBody>
          <a:bodyPr/>
          <a:lstStyle/>
          <a:p>
            <a:fld id="{9B3C7164-ABF3-43B5-A40B-1A65ACC7A257}" type="slidenum">
              <a:rPr lang="en-GB" smtClean="0"/>
              <a:t>46</a:t>
            </a:fld>
            <a:endParaRPr lang="en-GB"/>
          </a:p>
        </p:txBody>
      </p:sp>
    </p:spTree>
    <p:extLst>
      <p:ext uri="{BB962C8B-B14F-4D97-AF65-F5344CB8AC3E}">
        <p14:creationId xmlns:p14="http://schemas.microsoft.com/office/powerpoint/2010/main" val="206902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046BE-C46C-FEAC-3ED4-E43D18C47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C9707-F8B6-6D2C-AF63-0024992F1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C64CB-9F0D-5C0B-D064-9E321A2ACD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ABCEF-7A8B-FDBE-D6DA-0D0E94D69B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725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BDF60-7DD9-D57C-0155-8601BF3C9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24BC2-BBEC-1EE8-9FB2-75CF04CE7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3C6CC-644F-8526-5E58-01D2940D00C5}"/>
              </a:ext>
            </a:extLst>
          </p:cNvPr>
          <p:cNvSpPr>
            <a:spLocks noGrp="1"/>
          </p:cNvSpPr>
          <p:nvPr>
            <p:ph type="body" idx="1"/>
          </p:nvPr>
        </p:nvSpPr>
        <p:spPr/>
        <p:txBody>
          <a:bodyPr/>
          <a:lstStyle/>
          <a:p>
            <a:r>
              <a:rPr lang="en-GB" dirty="0"/>
              <a:t>If you’re interested in reading more about this, I’d recommend this article from the conversation </a:t>
            </a:r>
          </a:p>
        </p:txBody>
      </p:sp>
      <p:sp>
        <p:nvSpPr>
          <p:cNvPr id="4" name="Slide Number Placeholder 3">
            <a:extLst>
              <a:ext uri="{FF2B5EF4-FFF2-40B4-BE49-F238E27FC236}">
                <a16:creationId xmlns:a16="http://schemas.microsoft.com/office/drawing/2014/main" id="{896855E2-BD45-3EAC-BD24-3341703BEFE5}"/>
              </a:ext>
            </a:extLst>
          </p:cNvPr>
          <p:cNvSpPr>
            <a:spLocks noGrp="1"/>
          </p:cNvSpPr>
          <p:nvPr>
            <p:ph type="sldNum" sz="quarter" idx="5"/>
          </p:nvPr>
        </p:nvSpPr>
        <p:spPr/>
        <p:txBody>
          <a:bodyPr/>
          <a:lstStyle/>
          <a:p>
            <a:fld id="{9B3C7164-ABF3-43B5-A40B-1A65ACC7A257}" type="slidenum">
              <a:rPr lang="en-GB" smtClean="0"/>
              <a:t>47</a:t>
            </a:fld>
            <a:endParaRPr lang="en-GB"/>
          </a:p>
        </p:txBody>
      </p:sp>
    </p:spTree>
    <p:extLst>
      <p:ext uri="{BB962C8B-B14F-4D97-AF65-F5344CB8AC3E}">
        <p14:creationId xmlns:p14="http://schemas.microsoft.com/office/powerpoint/2010/main" val="2895490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B906F-BC3B-1BF9-7350-7A4D99B35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4A0C6-85BB-28C3-0C2D-855D6A70C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93F5B-DCEA-334C-694D-1BEF8E511DF2}"/>
              </a:ext>
            </a:extLst>
          </p:cNvPr>
          <p:cNvSpPr>
            <a:spLocks noGrp="1"/>
          </p:cNvSpPr>
          <p:nvPr>
            <p:ph type="body" idx="1"/>
          </p:nvPr>
        </p:nvSpPr>
        <p:spPr/>
        <p:txBody>
          <a:bodyPr/>
          <a:lstStyle/>
          <a:p>
            <a:r>
              <a:rPr lang="en-GB" dirty="0"/>
              <a:t>. 	</a:t>
            </a:r>
          </a:p>
        </p:txBody>
      </p:sp>
      <p:sp>
        <p:nvSpPr>
          <p:cNvPr id="4" name="Slide Number Placeholder 3">
            <a:extLst>
              <a:ext uri="{FF2B5EF4-FFF2-40B4-BE49-F238E27FC236}">
                <a16:creationId xmlns:a16="http://schemas.microsoft.com/office/drawing/2014/main" id="{6861EA9E-DE7C-B5C4-EF59-993A8BFAD5D8}"/>
              </a:ext>
            </a:extLst>
          </p:cNvPr>
          <p:cNvSpPr>
            <a:spLocks noGrp="1"/>
          </p:cNvSpPr>
          <p:nvPr>
            <p:ph type="sldNum" sz="quarter" idx="5"/>
          </p:nvPr>
        </p:nvSpPr>
        <p:spPr/>
        <p:txBody>
          <a:bodyPr/>
          <a:lstStyle/>
          <a:p>
            <a:fld id="{9B3C7164-ABF3-43B5-A40B-1A65ACC7A257}" type="slidenum">
              <a:rPr lang="en-GB" smtClean="0"/>
              <a:t>48</a:t>
            </a:fld>
            <a:endParaRPr lang="en-GB"/>
          </a:p>
        </p:txBody>
      </p:sp>
    </p:spTree>
    <p:extLst>
      <p:ext uri="{BB962C8B-B14F-4D97-AF65-F5344CB8AC3E}">
        <p14:creationId xmlns:p14="http://schemas.microsoft.com/office/powerpoint/2010/main" val="3674039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F9628-FB2A-C4E2-58EF-B127C515A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41416-84A4-1AD6-F277-EC3C3E416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0B72A-B7E7-E3DB-931E-035C6321C34B}"/>
              </a:ext>
            </a:extLst>
          </p:cNvPr>
          <p:cNvSpPr>
            <a:spLocks noGrp="1"/>
          </p:cNvSpPr>
          <p:nvPr>
            <p:ph type="body" idx="1"/>
          </p:nvPr>
        </p:nvSpPr>
        <p:spPr/>
        <p:txBody>
          <a:bodyPr/>
          <a:lstStyle/>
          <a:p>
            <a:endParaRPr lang="en-GB" dirty="0"/>
          </a:p>
          <a:p>
            <a:r>
              <a:rPr lang="en-GB" dirty="0"/>
              <a:t>However, misogyny won’t just come in the form of Andrew </a:t>
            </a:r>
            <a:r>
              <a:rPr lang="en-GB" dirty="0" err="1"/>
              <a:t>tate</a:t>
            </a:r>
            <a:r>
              <a:rPr lang="en-GB" dirty="0"/>
              <a:t>. It’s also becoming increasingly mainstreamed through other creators, such as DOAC. </a:t>
            </a:r>
          </a:p>
          <a:p>
            <a:endParaRPr lang="en-GB" dirty="0"/>
          </a:p>
        </p:txBody>
      </p:sp>
      <p:sp>
        <p:nvSpPr>
          <p:cNvPr id="4" name="Slide Number Placeholder 3">
            <a:extLst>
              <a:ext uri="{FF2B5EF4-FFF2-40B4-BE49-F238E27FC236}">
                <a16:creationId xmlns:a16="http://schemas.microsoft.com/office/drawing/2014/main" id="{D7A8F94B-23CC-FA88-6273-ECB05FEE780C}"/>
              </a:ext>
            </a:extLst>
          </p:cNvPr>
          <p:cNvSpPr>
            <a:spLocks noGrp="1"/>
          </p:cNvSpPr>
          <p:nvPr>
            <p:ph type="sldNum" sz="quarter" idx="5"/>
          </p:nvPr>
        </p:nvSpPr>
        <p:spPr/>
        <p:txBody>
          <a:bodyPr/>
          <a:lstStyle/>
          <a:p>
            <a:fld id="{9B3C7164-ABF3-43B5-A40B-1A65ACC7A257}" type="slidenum">
              <a:rPr lang="en-GB" smtClean="0"/>
              <a:t>49</a:t>
            </a:fld>
            <a:endParaRPr lang="en-GB"/>
          </a:p>
        </p:txBody>
      </p:sp>
    </p:spTree>
    <p:extLst>
      <p:ext uri="{BB962C8B-B14F-4D97-AF65-F5344CB8AC3E}">
        <p14:creationId xmlns:p14="http://schemas.microsoft.com/office/powerpoint/2010/main" val="2654744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FA317-522D-2ECA-12CA-0275D65F2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49D61-EFDA-31F6-4CA6-6F29B7D86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A06FA-D290-E14E-B595-769EB22EED38}"/>
              </a:ext>
            </a:extLst>
          </p:cNvPr>
          <p:cNvSpPr>
            <a:spLocks noGrp="1"/>
          </p:cNvSpPr>
          <p:nvPr>
            <p:ph type="body" idx="1"/>
          </p:nvPr>
        </p:nvSpPr>
        <p:spPr/>
        <p:txBody>
          <a:bodyPr/>
          <a:lstStyle/>
          <a:p>
            <a:pPr marL="228600">
              <a:lnSpc>
                <a:spcPct val="107000"/>
              </a:lnSpc>
              <a:spcAft>
                <a:spcPts val="800"/>
              </a:spcAft>
            </a:pPr>
            <a:r>
              <a:rPr lang="en-US" sz="1800" kern="100" dirty="0">
                <a:effectLst/>
                <a:latin typeface="Mont" panose="00000700000000000000" pitchFamily="50" charset="0"/>
                <a:ea typeface="Aptos" panose="020B0004020202020204" pitchFamily="34" charset="0"/>
                <a:cs typeface="Times New Roman" panose="02020603050405020304" pitchFamily="18" charset="0"/>
              </a:rPr>
              <a:t>We must not feed into this controversy by responding as adversaries, as the villains in the stories created by Tate and instead as allies with answers of our own. </a:t>
            </a:r>
            <a:endParaRPr lang="en-GB" sz="1800" kern="100" dirty="0">
              <a:effectLst/>
              <a:latin typeface="Mont" panose="00000700000000000000" pitchFamily="50" charset="0"/>
              <a:ea typeface="Aptos" panose="020B0004020202020204" pitchFamily="34" charset="0"/>
              <a:cs typeface="Times New Roman" panose="02020603050405020304" pitchFamily="18" charset="0"/>
            </a:endParaRPr>
          </a:p>
          <a:p>
            <a:pPr marL="228600">
              <a:lnSpc>
                <a:spcPct val="107000"/>
              </a:lnSpc>
              <a:spcAft>
                <a:spcPts val="800"/>
              </a:spcAft>
            </a:pPr>
            <a:r>
              <a:rPr lang="en-US" sz="1800" kern="100" dirty="0">
                <a:effectLst/>
                <a:latin typeface="Mont" panose="00000700000000000000" pitchFamily="50" charset="0"/>
                <a:ea typeface="Aptos" panose="020B0004020202020204" pitchFamily="34" charset="0"/>
                <a:cs typeface="Times New Roman" panose="02020603050405020304" pitchFamily="18" charset="0"/>
              </a:rPr>
              <a:t>We must listen compassionately and carefully to what at times can be difficult conversations. We must take young men and boys concerns and issues seriously, and allow them to inform how we teach them about misogyny and gender. This does not mean we pander or allow masculinity to be defined by them, but if we do not invite them into this conversation, then someone else will. We want to make sure we can cultivate trust, so they know they can turn to us to have these conversations. </a:t>
            </a:r>
            <a:endParaRPr lang="en-GB" sz="1800" kern="100" dirty="0">
              <a:effectLst/>
              <a:latin typeface="Mont" panose="00000700000000000000" pitchFamily="50"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EC590B8-B76E-1FDD-0717-4154488C3F84}"/>
              </a:ext>
            </a:extLst>
          </p:cNvPr>
          <p:cNvSpPr>
            <a:spLocks noGrp="1"/>
          </p:cNvSpPr>
          <p:nvPr>
            <p:ph type="sldNum" sz="quarter" idx="5"/>
          </p:nvPr>
        </p:nvSpPr>
        <p:spPr/>
        <p:txBody>
          <a:bodyPr/>
          <a:lstStyle/>
          <a:p>
            <a:fld id="{9B3C7164-ABF3-43B5-A40B-1A65ACC7A257}" type="slidenum">
              <a:rPr lang="en-GB" smtClean="0"/>
              <a:t>50</a:t>
            </a:fld>
            <a:endParaRPr lang="en-GB"/>
          </a:p>
        </p:txBody>
      </p:sp>
    </p:spTree>
    <p:extLst>
      <p:ext uri="{BB962C8B-B14F-4D97-AF65-F5344CB8AC3E}">
        <p14:creationId xmlns:p14="http://schemas.microsoft.com/office/powerpoint/2010/main" val="1247573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990C-1DC8-0398-EFCD-73E3D77AB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01499-3820-A4A3-8C80-78B82DA33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6824A-9EBB-FA1D-B1DF-AA4B07ACEE3E}"/>
              </a:ext>
            </a:extLst>
          </p:cNvPr>
          <p:cNvSpPr>
            <a:spLocks noGrp="1"/>
          </p:cNvSpPr>
          <p:nvPr>
            <p:ph type="body" idx="1"/>
          </p:nvPr>
        </p:nvSpPr>
        <p:spPr/>
        <p:txBody>
          <a:bodyPr/>
          <a:lstStyle/>
          <a:p>
            <a:pPr marL="228600">
              <a:lnSpc>
                <a:spcPct val="107000"/>
              </a:lnSpc>
              <a:spcAft>
                <a:spcPts val="800"/>
              </a:spcAft>
            </a:pPr>
            <a:endParaRPr lang="en-GB" sz="1800" kern="100" dirty="0">
              <a:effectLst/>
              <a:latin typeface="Mont" panose="00000700000000000000" pitchFamily="50"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0ABD5AA-F518-7F99-2FD5-E3FCF7E9145C}"/>
              </a:ext>
            </a:extLst>
          </p:cNvPr>
          <p:cNvSpPr>
            <a:spLocks noGrp="1"/>
          </p:cNvSpPr>
          <p:nvPr>
            <p:ph type="sldNum" sz="quarter" idx="5"/>
          </p:nvPr>
        </p:nvSpPr>
        <p:spPr/>
        <p:txBody>
          <a:bodyPr/>
          <a:lstStyle/>
          <a:p>
            <a:fld id="{9B3C7164-ABF3-43B5-A40B-1A65ACC7A257}" type="slidenum">
              <a:rPr lang="en-GB" smtClean="0"/>
              <a:t>51</a:t>
            </a:fld>
            <a:endParaRPr lang="en-GB"/>
          </a:p>
        </p:txBody>
      </p:sp>
    </p:spTree>
    <p:extLst>
      <p:ext uri="{BB962C8B-B14F-4D97-AF65-F5344CB8AC3E}">
        <p14:creationId xmlns:p14="http://schemas.microsoft.com/office/powerpoint/2010/main" val="3915147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A2B49-BBF8-284E-FFC2-78E5461E9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74D90-849C-186B-B3DB-17C49CC81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CBED6-0569-2318-E4AF-9D4D05B1C1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9E0A4E-1166-5CC9-876D-3B4D115FA6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4064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547CE-F847-8C63-834E-9D2DFD497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8D24F-DF7E-272E-3793-5997BD514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00D01-1C6D-2C69-5606-D0FF6826CC22}"/>
              </a:ext>
            </a:extLst>
          </p:cNvPr>
          <p:cNvSpPr>
            <a:spLocks noGrp="1"/>
          </p:cNvSpPr>
          <p:nvPr>
            <p:ph type="body" idx="1"/>
          </p:nvPr>
        </p:nvSpPr>
        <p:spPr/>
        <p:txBody>
          <a:bodyPr/>
          <a:lstStyle/>
          <a:p>
            <a:r>
              <a:rPr lang="en-US" dirty="0"/>
              <a:t>Firstly, I wanted to take some time for us to consider this. </a:t>
            </a:r>
          </a:p>
          <a:p>
            <a:r>
              <a:rPr lang="en-US" dirty="0"/>
              <a:t>Obviously, everyone is looking to implement VAWG prevention/anti-misogyny work within their setting. However, on an individual level, why are you here? What’s on your mind?</a:t>
            </a:r>
          </a:p>
        </p:txBody>
      </p:sp>
      <p:sp>
        <p:nvSpPr>
          <p:cNvPr id="4" name="Slide Number Placeholder 3">
            <a:extLst>
              <a:ext uri="{FF2B5EF4-FFF2-40B4-BE49-F238E27FC236}">
                <a16:creationId xmlns:a16="http://schemas.microsoft.com/office/drawing/2014/main" id="{6D02A2CE-4617-D386-7975-4D5C49C085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496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A68E-4360-23CF-C515-2C0E2B404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0A1FA-201B-989E-D354-BDEC0D018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9A21F-F1AB-269B-6D1F-E9B4315122F3}"/>
              </a:ext>
            </a:extLst>
          </p:cNvPr>
          <p:cNvSpPr>
            <a:spLocks noGrp="1"/>
          </p:cNvSpPr>
          <p:nvPr>
            <p:ph type="body" idx="1"/>
          </p:nvPr>
        </p:nvSpPr>
        <p:spPr/>
        <p:txBody>
          <a:bodyPr/>
          <a:lstStyle/>
          <a:p>
            <a:r>
              <a:rPr lang="en-US" dirty="0"/>
              <a:t>I say this because, VAWG prevention can seem like a huge task. It is, I won’t lie. To implement this through education, we’re not simply providing information to young people about what to do/not to do. We’re helping them navigate an array of social, political, economic, or even philosophical or theological topics. We ourselves are also experiencing all of these topics in some way or another. </a:t>
            </a:r>
          </a:p>
        </p:txBody>
      </p:sp>
      <p:sp>
        <p:nvSpPr>
          <p:cNvPr id="4" name="Slide Number Placeholder 3">
            <a:extLst>
              <a:ext uri="{FF2B5EF4-FFF2-40B4-BE49-F238E27FC236}">
                <a16:creationId xmlns:a16="http://schemas.microsoft.com/office/drawing/2014/main" id="{46CF469F-DB4B-BFFC-96CD-1D5A62EE1D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921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EC78C-3CBE-5C77-6E15-F5FB6D329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E1759-AA10-35E3-3167-2A7595B20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C1F78-B915-AAF2-4817-5FCA5301A775}"/>
              </a:ext>
            </a:extLst>
          </p:cNvPr>
          <p:cNvSpPr>
            <a:spLocks noGrp="1"/>
          </p:cNvSpPr>
          <p:nvPr>
            <p:ph type="body" idx="1"/>
          </p:nvPr>
        </p:nvSpPr>
        <p:spPr/>
        <p:txBody>
          <a:bodyPr/>
          <a:lstStyle/>
          <a:p>
            <a:r>
              <a:rPr lang="en-US" dirty="0"/>
              <a:t>Because of this, I want us to keep this question in mind throughout today. Yes, we will touch some key topics within VAWG prevention, but I want you to use this as an anchor. What's in our gift? What can we do within our roles, and within our settings for young people.  </a:t>
            </a:r>
          </a:p>
        </p:txBody>
      </p:sp>
      <p:sp>
        <p:nvSpPr>
          <p:cNvPr id="4" name="Slide Number Placeholder 3">
            <a:extLst>
              <a:ext uri="{FF2B5EF4-FFF2-40B4-BE49-F238E27FC236}">
                <a16:creationId xmlns:a16="http://schemas.microsoft.com/office/drawing/2014/main" id="{483D5950-BDB8-0CE8-B5B3-6AC3D8C03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C7164-ABF3-43B5-A40B-1A65ACC7A25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173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196C7-05A4-4907-BD00-FFE2F74B0AD7}" type="slidenum">
              <a:rPr lang="en-GB" smtClean="0"/>
              <a:t>8</a:t>
            </a:fld>
            <a:endParaRPr lang="en-GB"/>
          </a:p>
        </p:txBody>
      </p:sp>
    </p:spTree>
    <p:extLst>
      <p:ext uri="{BB962C8B-B14F-4D97-AF65-F5344CB8AC3E}">
        <p14:creationId xmlns:p14="http://schemas.microsoft.com/office/powerpoint/2010/main" val="432434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4196C7-05A4-4907-BD00-FFE2F74B0AD7}" type="slidenum">
              <a:rPr lang="en-GB" smtClean="0"/>
              <a:t>9</a:t>
            </a:fld>
            <a:endParaRPr lang="en-GB"/>
          </a:p>
        </p:txBody>
      </p:sp>
    </p:spTree>
    <p:extLst>
      <p:ext uri="{BB962C8B-B14F-4D97-AF65-F5344CB8AC3E}">
        <p14:creationId xmlns:p14="http://schemas.microsoft.com/office/powerpoint/2010/main" val="8218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7A567-5C52-F6DD-82BE-F81A3FC0B7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D3031D-8D19-5491-8CB7-F473000680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8F4D4F-4194-12CB-9447-F6C38C015543}"/>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2AF6815A-CDE7-502F-6564-D84660775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37ABD5-1F28-7F80-FE77-C0B7096F4ABB}"/>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1164874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FA40-5108-C986-CC7C-AF46A0DFB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4A54AA-E9AF-BBCC-1984-019339085D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BAD119-765D-AA29-7E7D-80A12B1A441E}"/>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CEE2D564-1D60-D747-E104-57BFF12DB8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0512E-9F01-79D2-BEE8-5875EA68A734}"/>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209777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3E057-81DC-9651-5B32-9767DF8024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79915D-42FD-00D8-0320-3631B4DFE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321E76-A972-4A62-311A-63ACD02E46B9}"/>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03AF92E2-7A7E-6B65-A53B-F3AEE324C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CDAB15-4C3D-9C43-C07B-B4D5679DF253}"/>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250101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88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88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12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362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75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133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4236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52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573C-2E51-1D71-8B17-C78242DD2F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451A4C-4FCD-ABAC-F3B6-D66F32A3D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BF002C-7767-2582-B902-0AC9F5DB2C59}"/>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A6701532-3EAC-AD18-990B-321A2A874E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83CC71-6557-264C-51AD-DBF4171B28A3}"/>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3382832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250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8513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517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29E2-67AD-2C96-2228-B8C2B3EEB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7A03FC-C319-1F5C-4002-747C2ED278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6108B3-2F18-1584-25D4-448A63F00BF8}"/>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90BE6A83-B7C1-199B-DC79-BCE9F1535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EBE3FB-5899-30B2-2830-F491C312F8A6}"/>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369641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634E3-E7E7-E709-D432-AB4EDF538E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B34CE7-1BB8-A44F-90A5-D1DAD0FBC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52AF67-0E96-13ED-6A53-D30674348E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DF5A4B-DF40-F095-34FA-5BCDF316DA3C}"/>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6" name="Footer Placeholder 5">
            <a:extLst>
              <a:ext uri="{FF2B5EF4-FFF2-40B4-BE49-F238E27FC236}">
                <a16:creationId xmlns:a16="http://schemas.microsoft.com/office/drawing/2014/main" id="{5446EAF1-355A-B926-2F72-6A8DC0A48D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CC3AA3-EBD8-4EF4-9D92-EA092053718F}"/>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63565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45BF-A6B1-DFF8-930D-BC5AAC2FB0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3FC48A-D6C8-1BF3-9B23-D4D129AF7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CA605-528B-FCDA-0199-122660BCF8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D45686-42E9-96F1-87D0-AE01E154C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92137-B02B-33F3-150D-3F7A31660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6903FD-619F-52B3-84A4-41F146854C8F}"/>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8" name="Footer Placeholder 7">
            <a:extLst>
              <a:ext uri="{FF2B5EF4-FFF2-40B4-BE49-F238E27FC236}">
                <a16:creationId xmlns:a16="http://schemas.microsoft.com/office/drawing/2014/main" id="{0B13A0CD-2BB5-3D8E-528F-2F03218FA7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334D5E9-023E-D83C-96DA-D6B3632F90C3}"/>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257948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631E2-DD86-F102-F160-1563CE6C23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DC7449-5EAF-B012-7CDC-97AC2F1330A7}"/>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4" name="Footer Placeholder 3">
            <a:extLst>
              <a:ext uri="{FF2B5EF4-FFF2-40B4-BE49-F238E27FC236}">
                <a16:creationId xmlns:a16="http://schemas.microsoft.com/office/drawing/2014/main" id="{7ED8857D-09A8-0CC6-9DBB-5311580F6B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8A5CA2-DE4B-4B48-1E5F-49C260B4F0CB}"/>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404330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BA691-6267-569B-AAF3-7EAB068CD60A}"/>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3" name="Footer Placeholder 2">
            <a:extLst>
              <a:ext uri="{FF2B5EF4-FFF2-40B4-BE49-F238E27FC236}">
                <a16:creationId xmlns:a16="http://schemas.microsoft.com/office/drawing/2014/main" id="{E6FA3712-C16A-CDC2-D64F-9ED71B421D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8BB7A5-B2FB-A598-F81C-9DB228362BCE}"/>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157218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BF6B-7AA0-5A4D-8736-96682C285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EC5278-9F1A-802C-D158-2C7894A08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BB7A40-D185-BBA8-1EF0-C72A0F741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19C56-4B79-E7C0-C096-827DFBF058BF}"/>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6" name="Footer Placeholder 5">
            <a:extLst>
              <a:ext uri="{FF2B5EF4-FFF2-40B4-BE49-F238E27FC236}">
                <a16:creationId xmlns:a16="http://schemas.microsoft.com/office/drawing/2014/main" id="{48ED9C17-0460-9716-E1BB-FACE4E69F6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3724D-54F7-6FB6-CE99-CC3D405C1781}"/>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161231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D493-D727-7DC3-B23E-A8CB0591C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7330B6-5369-5C9D-27E6-CFE87BE8A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E0C6C9-E906-4D20-37BC-2C6DE0B9A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ABF59-EC19-2220-B365-3D19BDAF244E}"/>
              </a:ext>
            </a:extLst>
          </p:cNvPr>
          <p:cNvSpPr>
            <a:spLocks noGrp="1"/>
          </p:cNvSpPr>
          <p:nvPr>
            <p:ph type="dt" sz="half" idx="10"/>
          </p:nvPr>
        </p:nvSpPr>
        <p:spPr/>
        <p:txBody>
          <a:bodyPr/>
          <a:lstStyle/>
          <a:p>
            <a:fld id="{D895F8AA-0A86-45D9-9C8D-208B8390B2F8}" type="datetimeFigureOut">
              <a:rPr lang="en-GB" smtClean="0"/>
              <a:t>18/06/2026</a:t>
            </a:fld>
            <a:endParaRPr lang="en-GB"/>
          </a:p>
        </p:txBody>
      </p:sp>
      <p:sp>
        <p:nvSpPr>
          <p:cNvPr id="6" name="Footer Placeholder 5">
            <a:extLst>
              <a:ext uri="{FF2B5EF4-FFF2-40B4-BE49-F238E27FC236}">
                <a16:creationId xmlns:a16="http://schemas.microsoft.com/office/drawing/2014/main" id="{C3AC1A65-245B-2222-17D4-D4E48BEBD9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2BE676-DB88-71EE-AE06-9BA21AB94228}"/>
              </a:ext>
            </a:extLst>
          </p:cNvPr>
          <p:cNvSpPr>
            <a:spLocks noGrp="1"/>
          </p:cNvSpPr>
          <p:nvPr>
            <p:ph type="sldNum" sz="quarter" idx="12"/>
          </p:nvPr>
        </p:nvSpPr>
        <p:spPr/>
        <p:txBody>
          <a:bodyPr/>
          <a:lstStyle/>
          <a:p>
            <a:fld id="{AF7D7AAA-1C4E-41FA-873B-9B35913C18B5}" type="slidenum">
              <a:rPr lang="en-GB" smtClean="0"/>
              <a:t>‹#›</a:t>
            </a:fld>
            <a:endParaRPr lang="en-GB"/>
          </a:p>
        </p:txBody>
      </p:sp>
    </p:spTree>
    <p:extLst>
      <p:ext uri="{BB962C8B-B14F-4D97-AF65-F5344CB8AC3E}">
        <p14:creationId xmlns:p14="http://schemas.microsoft.com/office/powerpoint/2010/main" val="350594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FAFC6-70C9-A774-A20B-D0A6D7049C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4D287B-E654-48C5-5CF0-B71200804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481E04-1528-9CAA-C052-AD78A0FD9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5F8AA-0A86-45D9-9C8D-208B8390B2F8}" type="datetimeFigureOut">
              <a:rPr lang="en-GB" smtClean="0"/>
              <a:t>18/06/2026</a:t>
            </a:fld>
            <a:endParaRPr lang="en-GB"/>
          </a:p>
        </p:txBody>
      </p:sp>
      <p:sp>
        <p:nvSpPr>
          <p:cNvPr id="5" name="Footer Placeholder 4">
            <a:extLst>
              <a:ext uri="{FF2B5EF4-FFF2-40B4-BE49-F238E27FC236}">
                <a16:creationId xmlns:a16="http://schemas.microsoft.com/office/drawing/2014/main" id="{95A08877-93B3-06CE-2860-D5519E4C0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B2160F1-B95F-FD41-E7A6-78D3F2A0F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7D7AAA-1C4E-41FA-873B-9B35913C18B5}" type="slidenum">
              <a:rPr lang="en-GB" smtClean="0"/>
              <a:t>‹#›</a:t>
            </a:fld>
            <a:endParaRPr lang="en-GB"/>
          </a:p>
        </p:txBody>
      </p:sp>
    </p:spTree>
    <p:extLst>
      <p:ext uri="{BB962C8B-B14F-4D97-AF65-F5344CB8AC3E}">
        <p14:creationId xmlns:p14="http://schemas.microsoft.com/office/powerpoint/2010/main" val="580682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73202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4.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g"/><Relationship Id="rId4" Type="http://schemas.openxmlformats.org/officeDocument/2006/relationships/image" Target="../media/image2.png"/><Relationship Id="rId9"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ommittees.parliament.uk/writtenevidence/142834/pdf/"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theconversation.com/hustle-muscle-and-grift-how-the-manosphere-has-grown-into-a-money-making-machine-262432"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video" Target="https://www.youtube.com/embed/nCAaMbasHeE?feature=oembed" TargetMode="External"/><Relationship Id="rId1" Type="http://schemas.openxmlformats.org/officeDocument/2006/relationships/video" Target="https://www.youtube.com/embed/2hc_lLJi560?feature=oembed" TargetMode="External"/><Relationship Id="rId6" Type="http://schemas.openxmlformats.org/officeDocument/2006/relationships/image" Target="../media/image48.jpe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hyperlink" Target="https://creativecommons.org/licenses/by-nc-nd/4.0/" TargetMode="Externa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E7B9C-77E8-4C95-ABAE-F56A19712DE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41A54EE-216A-B617-8D98-02B7FC2A12C1}"/>
              </a:ext>
            </a:extLst>
          </p:cNvPr>
          <p:cNvGrpSpPr/>
          <p:nvPr/>
        </p:nvGrpSpPr>
        <p:grpSpPr>
          <a:xfrm>
            <a:off x="-101292" y="0"/>
            <a:ext cx="12293292" cy="6885185"/>
            <a:chOff x="-101292" y="0"/>
            <a:chExt cx="12293292" cy="6885185"/>
          </a:xfrm>
        </p:grpSpPr>
        <p:grpSp>
          <p:nvGrpSpPr>
            <p:cNvPr id="10" name="Group 9">
              <a:extLst>
                <a:ext uri="{FF2B5EF4-FFF2-40B4-BE49-F238E27FC236}">
                  <a16:creationId xmlns:a16="http://schemas.microsoft.com/office/drawing/2014/main" id="{40EB8A95-AA2B-441B-A9AB-D488FE3C44FF}"/>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14679143-C1DE-E263-F0CF-86E99C5261A8}"/>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668DECA8-B582-BF8E-0216-CDC8ECA590B5}"/>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23EEEAD3-F534-4814-E6D5-40AE620BEE03}"/>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pic>
        <p:nvPicPr>
          <p:cNvPr id="6" name="Picture 5">
            <a:extLst>
              <a:ext uri="{FF2B5EF4-FFF2-40B4-BE49-F238E27FC236}">
                <a16:creationId xmlns:a16="http://schemas.microsoft.com/office/drawing/2014/main" id="{14A08B7D-748D-CA40-9D5D-BB293FBF0B9E}"/>
              </a:ext>
            </a:extLst>
          </p:cNvPr>
          <p:cNvPicPr>
            <a:picLocks noChangeAspect="1"/>
          </p:cNvPicPr>
          <p:nvPr/>
        </p:nvPicPr>
        <p:blipFill>
          <a:blip r:embed="rId5"/>
          <a:stretch>
            <a:fillRect/>
          </a:stretch>
        </p:blipFill>
        <p:spPr>
          <a:xfrm>
            <a:off x="3220216" y="482823"/>
            <a:ext cx="5232994" cy="4506532"/>
          </a:xfrm>
          <a:prstGeom prst="rect">
            <a:avLst/>
          </a:prstGeom>
        </p:spPr>
      </p:pic>
      <p:sp>
        <p:nvSpPr>
          <p:cNvPr id="11" name="TextBox 10">
            <a:extLst>
              <a:ext uri="{FF2B5EF4-FFF2-40B4-BE49-F238E27FC236}">
                <a16:creationId xmlns:a16="http://schemas.microsoft.com/office/drawing/2014/main" id="{12464B5C-F477-D792-B946-3E329EFADE0D}"/>
              </a:ext>
            </a:extLst>
          </p:cNvPr>
          <p:cNvSpPr txBox="1"/>
          <p:nvPr/>
        </p:nvSpPr>
        <p:spPr>
          <a:xfrm>
            <a:off x="4109013" y="5486400"/>
            <a:ext cx="3402957" cy="707886"/>
          </a:xfrm>
          <a:prstGeom prst="rect">
            <a:avLst/>
          </a:prstGeom>
          <a:noFill/>
        </p:spPr>
        <p:txBody>
          <a:bodyPr wrap="square" rtlCol="0">
            <a:spAutoFit/>
          </a:bodyPr>
          <a:lstStyle/>
          <a:p>
            <a:pPr algn="ctr"/>
            <a:r>
              <a:rPr lang="en-GB" sz="4000" dirty="0">
                <a:latin typeface="Mont" panose="00000700000000000000" pitchFamily="50" charset="0"/>
              </a:rPr>
              <a:t>Welcome!</a:t>
            </a:r>
          </a:p>
        </p:txBody>
      </p:sp>
      <p:sp>
        <p:nvSpPr>
          <p:cNvPr id="12" name="TextBox 11">
            <a:extLst>
              <a:ext uri="{FF2B5EF4-FFF2-40B4-BE49-F238E27FC236}">
                <a16:creationId xmlns:a16="http://schemas.microsoft.com/office/drawing/2014/main" id="{54CC7402-CE99-35AE-029C-52534D0A8FC9}"/>
              </a:ext>
            </a:extLst>
          </p:cNvPr>
          <p:cNvSpPr txBox="1"/>
          <p:nvPr/>
        </p:nvSpPr>
        <p:spPr>
          <a:xfrm>
            <a:off x="2863678" y="2898344"/>
            <a:ext cx="6369908" cy="369332"/>
          </a:xfrm>
          <a:prstGeom prst="rect">
            <a:avLst/>
          </a:prstGeom>
          <a:noFill/>
        </p:spPr>
        <p:txBody>
          <a:bodyPr wrap="square">
            <a:spAutoFit/>
          </a:bodyPr>
          <a:lstStyle/>
          <a:p>
            <a:endParaRPr lang="en-GB" dirty="0"/>
          </a:p>
        </p:txBody>
      </p:sp>
    </p:spTree>
    <p:extLst>
      <p:ext uri="{BB962C8B-B14F-4D97-AF65-F5344CB8AC3E}">
        <p14:creationId xmlns:p14="http://schemas.microsoft.com/office/powerpoint/2010/main" val="168337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C113C9-770A-BEB2-140A-62B193996608}"/>
              </a:ext>
            </a:extLst>
          </p:cNvPr>
          <p:cNvGrpSpPr/>
          <p:nvPr/>
        </p:nvGrpSpPr>
        <p:grpSpPr>
          <a:xfrm>
            <a:off x="-101292" y="0"/>
            <a:ext cx="12293292" cy="6885185"/>
            <a:chOff x="-101292" y="0"/>
            <a:chExt cx="12293292" cy="6885185"/>
          </a:xfrm>
        </p:grpSpPr>
        <p:grpSp>
          <p:nvGrpSpPr>
            <p:cNvPr id="5" name="Group 4">
              <a:extLst>
                <a:ext uri="{FF2B5EF4-FFF2-40B4-BE49-F238E27FC236}">
                  <a16:creationId xmlns:a16="http://schemas.microsoft.com/office/drawing/2014/main" id="{6DB2032C-D7DD-05E8-E27F-B3E835220B0A}"/>
                </a:ext>
              </a:extLst>
            </p:cNvPr>
            <p:cNvGrpSpPr/>
            <p:nvPr/>
          </p:nvGrpSpPr>
          <p:grpSpPr>
            <a:xfrm>
              <a:off x="-101292" y="0"/>
              <a:ext cx="12293292" cy="6885185"/>
              <a:chOff x="-65631" y="-40777"/>
              <a:chExt cx="18439938" cy="10327777"/>
            </a:xfrm>
          </p:grpSpPr>
          <p:pic>
            <p:nvPicPr>
              <p:cNvPr id="7" name="Picture 6">
                <a:extLst>
                  <a:ext uri="{FF2B5EF4-FFF2-40B4-BE49-F238E27FC236}">
                    <a16:creationId xmlns:a16="http://schemas.microsoft.com/office/drawing/2014/main" id="{3FC5C2D9-8C5D-F76D-96DB-F5628CF5F4B1}"/>
                  </a:ext>
                </a:extLst>
              </p:cNvPr>
              <p:cNvPicPr>
                <a:picLocks noChangeAspect="1"/>
              </p:cNvPicPr>
              <p:nvPr/>
            </p:nvPicPr>
            <p:blipFill rotWithShape="1">
              <a:blip r:embed="rId2"/>
              <a:srcRect t="43993"/>
              <a:stretch/>
            </p:blipFill>
            <p:spPr>
              <a:xfrm>
                <a:off x="-65631" y="-40777"/>
                <a:ext cx="18439938" cy="10327777"/>
              </a:xfrm>
              <a:prstGeom prst="rect">
                <a:avLst/>
              </a:prstGeom>
            </p:spPr>
          </p:pic>
          <p:sp>
            <p:nvSpPr>
              <p:cNvPr id="8" name="Rectangle 7">
                <a:extLst>
                  <a:ext uri="{FF2B5EF4-FFF2-40B4-BE49-F238E27FC236}">
                    <a16:creationId xmlns:a16="http://schemas.microsoft.com/office/drawing/2014/main" id="{17CB82AE-F9F9-57FE-D0EA-E5B3086407C0}"/>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977234B1-E967-82CB-8BBF-2C863FC57580}"/>
                </a:ext>
              </a:extLst>
            </p:cNvPr>
            <p:cNvPicPr>
              <a:picLocks noChangeAspect="1"/>
            </p:cNvPicPr>
            <p:nvPr/>
          </p:nvPicPr>
          <p:blipFill rotWithShape="1">
            <a:blip r:embed="rId3">
              <a:alphaModFix amt="5000"/>
            </a:blip>
            <a:srcRect t="16586" b="24768"/>
            <a:stretch/>
          </p:blipFill>
          <p:spPr>
            <a:xfrm>
              <a:off x="1878397" y="955547"/>
              <a:ext cx="8435207" cy="4946906"/>
            </a:xfrm>
            <a:prstGeom prst="rect">
              <a:avLst/>
            </a:prstGeom>
          </p:spPr>
        </p:pic>
      </p:grpSp>
      <p:sp>
        <p:nvSpPr>
          <p:cNvPr id="2" name="TextBox 1">
            <a:extLst>
              <a:ext uri="{FF2B5EF4-FFF2-40B4-BE49-F238E27FC236}">
                <a16:creationId xmlns:a16="http://schemas.microsoft.com/office/drawing/2014/main" id="{213AD47B-3CD0-2461-37D0-499C561A54E0}"/>
              </a:ext>
            </a:extLst>
          </p:cNvPr>
          <p:cNvSpPr txBox="1"/>
          <p:nvPr/>
        </p:nvSpPr>
        <p:spPr>
          <a:xfrm>
            <a:off x="300182" y="473364"/>
            <a:ext cx="11279908"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latin typeface="Mont Bold"/>
              </a:rPr>
              <a:t>Digging deeper -  Secondary</a:t>
            </a:r>
          </a:p>
          <a:p>
            <a:r>
              <a:rPr lang="en-US" sz="4400" dirty="0">
                <a:latin typeface="Mont Bold"/>
              </a:rPr>
              <a:t>Intended impact vs actual impact?</a:t>
            </a:r>
          </a:p>
          <a:p>
            <a:pPr algn="ctr"/>
            <a:endParaRPr lang="en-GB" sz="5400" dirty="0">
              <a:latin typeface="Mont Bold"/>
            </a:endParaRPr>
          </a:p>
        </p:txBody>
      </p:sp>
      <p:sp>
        <p:nvSpPr>
          <p:cNvPr id="3" name="TextBox 2">
            <a:extLst>
              <a:ext uri="{FF2B5EF4-FFF2-40B4-BE49-F238E27FC236}">
                <a16:creationId xmlns:a16="http://schemas.microsoft.com/office/drawing/2014/main" id="{E089EFC0-F131-E436-3405-5FC9C3F9220E}"/>
              </a:ext>
            </a:extLst>
          </p:cNvPr>
          <p:cNvSpPr txBox="1"/>
          <p:nvPr/>
        </p:nvSpPr>
        <p:spPr>
          <a:xfrm>
            <a:off x="300182" y="2680089"/>
            <a:ext cx="1097972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GB" dirty="0">
                <a:latin typeface="Mont" panose="00000700000000000000" pitchFamily="50" charset="0"/>
              </a:rPr>
              <a:t>Pupils should be equipped to recognise misogyny and other forms of prejudice.</a:t>
            </a:r>
          </a:p>
          <a:p>
            <a:pPr marL="0" algn="l" rtl="0"/>
            <a:endParaRPr lang="en-GB" dirty="0">
              <a:latin typeface="Mont" panose="00000700000000000000" pitchFamily="50" charset="0"/>
            </a:endParaRPr>
          </a:p>
          <a:p>
            <a:pPr marL="0" algn="l" rtl="0"/>
            <a:r>
              <a:rPr lang="en-GB" dirty="0">
                <a:latin typeface="Mont" panose="00000700000000000000" pitchFamily="50" charset="0"/>
              </a:rPr>
              <a:t>Pupils should have an opportunity to discuss some sub-cultures might influence our understanding of sexual ethics, including the sexual norms endorsed by so-called “involuntary celibates” (incels) or online influencers.</a:t>
            </a:r>
          </a:p>
          <a:p>
            <a:pPr marL="0" algn="l" rtl="0"/>
            <a:endParaRPr lang="en-GB" dirty="0">
              <a:latin typeface="Mont" panose="00000700000000000000" pitchFamily="50" charset="0"/>
            </a:endParaRPr>
          </a:p>
          <a:p>
            <a:pPr marL="0" algn="l" rtl="0"/>
            <a:r>
              <a:rPr lang="en-GB" dirty="0">
                <a:latin typeface="Mont" panose="00000700000000000000" pitchFamily="50" charset="0"/>
              </a:rPr>
              <a:t>That AI chatbots are an example of how AI is rapidly developing and that these can pose risks by creating fake intimacy or offering harmful advice. It is important to be able to think critically about new types of technology as they appear online and how they might pose a risk.</a:t>
            </a:r>
          </a:p>
          <a:p>
            <a:pPr algn="ctr"/>
            <a:endParaRPr lang="en-GB" dirty="0"/>
          </a:p>
        </p:txBody>
      </p:sp>
    </p:spTree>
    <p:extLst>
      <p:ext uri="{BB962C8B-B14F-4D97-AF65-F5344CB8AC3E}">
        <p14:creationId xmlns:p14="http://schemas.microsoft.com/office/powerpoint/2010/main" val="193904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6BB1D5-7CBA-19B1-B503-FC253E026581}"/>
              </a:ext>
            </a:extLst>
          </p:cNvPr>
          <p:cNvGrpSpPr/>
          <p:nvPr/>
        </p:nvGrpSpPr>
        <p:grpSpPr>
          <a:xfrm>
            <a:off x="-101292" y="0"/>
            <a:ext cx="12293292" cy="6885185"/>
            <a:chOff x="-101292" y="0"/>
            <a:chExt cx="12293292" cy="6885185"/>
          </a:xfrm>
        </p:grpSpPr>
        <p:grpSp>
          <p:nvGrpSpPr>
            <p:cNvPr id="4" name="Group 3">
              <a:extLst>
                <a:ext uri="{FF2B5EF4-FFF2-40B4-BE49-F238E27FC236}">
                  <a16:creationId xmlns:a16="http://schemas.microsoft.com/office/drawing/2014/main" id="{3EF3A70A-8E67-7DB9-3F70-7246CF4FE4C6}"/>
                </a:ext>
              </a:extLst>
            </p:cNvPr>
            <p:cNvGrpSpPr/>
            <p:nvPr/>
          </p:nvGrpSpPr>
          <p:grpSpPr>
            <a:xfrm>
              <a:off x="-101292" y="0"/>
              <a:ext cx="12293292" cy="6885185"/>
              <a:chOff x="-65631" y="-40777"/>
              <a:chExt cx="18439938" cy="10327777"/>
            </a:xfrm>
          </p:grpSpPr>
          <p:pic>
            <p:nvPicPr>
              <p:cNvPr id="6" name="Picture 5">
                <a:extLst>
                  <a:ext uri="{FF2B5EF4-FFF2-40B4-BE49-F238E27FC236}">
                    <a16:creationId xmlns:a16="http://schemas.microsoft.com/office/drawing/2014/main" id="{A9844FBF-6582-8858-010A-6C5A1D7E900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7" name="Rectangle 6">
                <a:extLst>
                  <a:ext uri="{FF2B5EF4-FFF2-40B4-BE49-F238E27FC236}">
                    <a16:creationId xmlns:a16="http://schemas.microsoft.com/office/drawing/2014/main" id="{DB64ADF0-26EC-BFAC-3FB0-9D4D3F6502C1}"/>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915154B8-871F-43D7-BC52-E9655FB6F77C}"/>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pic>
        <p:nvPicPr>
          <p:cNvPr id="2" name="Picture 1" descr="A green and white grid with white text&#10;&#10;AI-generated content may be incorrect.">
            <a:extLst>
              <a:ext uri="{FF2B5EF4-FFF2-40B4-BE49-F238E27FC236}">
                <a16:creationId xmlns:a16="http://schemas.microsoft.com/office/drawing/2014/main" id="{40FFB6BA-CBF7-AA9A-BF6B-C8826AE005CC}"/>
              </a:ext>
            </a:extLst>
          </p:cNvPr>
          <p:cNvPicPr>
            <a:picLocks noChangeAspect="1"/>
          </p:cNvPicPr>
          <p:nvPr/>
        </p:nvPicPr>
        <p:blipFill>
          <a:blip r:embed="rId5"/>
          <a:srcRect t="7416" r="2712" b="1883"/>
          <a:stretch>
            <a:fillRect/>
          </a:stretch>
        </p:blipFill>
        <p:spPr>
          <a:xfrm>
            <a:off x="2860473" y="240675"/>
            <a:ext cx="6295559" cy="6220284"/>
          </a:xfrm>
          <a:prstGeom prst="rect">
            <a:avLst/>
          </a:prstGeom>
        </p:spPr>
      </p:pic>
    </p:spTree>
    <p:extLst>
      <p:ext uri="{BB962C8B-B14F-4D97-AF65-F5344CB8AC3E}">
        <p14:creationId xmlns:p14="http://schemas.microsoft.com/office/powerpoint/2010/main" val="379737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DC6024-61FC-50E8-635A-4EC608EA82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4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paper with black and white text&#10;&#10;AI-generated content may be incorrect.">
            <a:extLst>
              <a:ext uri="{FF2B5EF4-FFF2-40B4-BE49-F238E27FC236}">
                <a16:creationId xmlns:a16="http://schemas.microsoft.com/office/drawing/2014/main" id="{8E70B804-9E4C-D037-0ED5-8C7D1A4011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4427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C7403B-7A30-D4E1-E51B-D91AEB4376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6455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89CAB8-0C9A-C29A-E443-2CA0CCD2F1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3154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965A33-90E9-47B9-30C7-917CAAB654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3634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61143-5CA5-65BC-533E-A083DFE948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60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9808-390A-13CA-6A09-E8D0850A0D8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390DFB1-3A66-BA66-2AC2-3B93E33A6745}"/>
              </a:ext>
            </a:extLst>
          </p:cNvPr>
          <p:cNvGrpSpPr/>
          <p:nvPr/>
        </p:nvGrpSpPr>
        <p:grpSpPr>
          <a:xfrm>
            <a:off x="-101292" y="-27185"/>
            <a:ext cx="12293292" cy="6885185"/>
            <a:chOff x="-65631" y="-40777"/>
            <a:chExt cx="18439938" cy="10327777"/>
          </a:xfrm>
        </p:grpSpPr>
        <p:pic>
          <p:nvPicPr>
            <p:cNvPr id="3" name="Picture 2">
              <a:extLst>
                <a:ext uri="{FF2B5EF4-FFF2-40B4-BE49-F238E27FC236}">
                  <a16:creationId xmlns:a16="http://schemas.microsoft.com/office/drawing/2014/main" id="{2AF9C2D3-3553-B5E4-E67B-0E80F36B6B69}"/>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9FFDE040-A827-5917-ED60-05B4C8899CBB}"/>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E691D0E7-FE15-CAF4-4B41-DBDEB83924C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2" name="Google Shape;97;p18">
            <a:extLst>
              <a:ext uri="{FF2B5EF4-FFF2-40B4-BE49-F238E27FC236}">
                <a16:creationId xmlns:a16="http://schemas.microsoft.com/office/drawing/2014/main" id="{FFB2C017-5086-8A4D-D253-8F2B3DC40B1A}"/>
              </a:ext>
            </a:extLst>
          </p:cNvPr>
          <p:cNvSpPr txBox="1">
            <a:spLocks/>
          </p:cNvSpPr>
          <p:nvPr/>
        </p:nvSpPr>
        <p:spPr>
          <a:xfrm>
            <a:off x="415600" y="981167"/>
            <a:ext cx="11360800" cy="763600"/>
          </a:xfrm>
          <a:prstGeom prst="rect">
            <a:avLst/>
          </a:prstGeom>
        </p:spPr>
        <p:txBody>
          <a:bodyPr spcFirstLastPara="1" wrap="square" lIns="121900" tIns="121900" rIns="121900" bIns="121900" anchor="t"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933" b="0" i="0" u="none" strike="noStrike" kern="1200" cap="none" spc="0" normalizeH="0" baseline="0" noProof="0" dirty="0">
                <a:ln>
                  <a:noFill/>
                </a:ln>
                <a:solidFill>
                  <a:prstClr val="black"/>
                </a:solidFill>
                <a:effectLst/>
                <a:uLnTx/>
                <a:uFillTx/>
                <a:latin typeface="Mont Bold" panose="00000900000000000000" pitchFamily="50" charset="0"/>
                <a:ea typeface="+mj-ea"/>
                <a:cs typeface="+mj-cs"/>
              </a:rPr>
              <a:t>Why is a shared understanding of language important?</a:t>
            </a:r>
          </a:p>
        </p:txBody>
      </p:sp>
      <p:sp>
        <p:nvSpPr>
          <p:cNvPr id="4" name="Google Shape;98;p18">
            <a:extLst>
              <a:ext uri="{FF2B5EF4-FFF2-40B4-BE49-F238E27FC236}">
                <a16:creationId xmlns:a16="http://schemas.microsoft.com/office/drawing/2014/main" id="{6DEDF059-B79A-F21F-3D4C-B52DF2089352}"/>
              </a:ext>
            </a:extLst>
          </p:cNvPr>
          <p:cNvSpPr txBox="1">
            <a:spLocks/>
          </p:cNvSpPr>
          <p:nvPr/>
        </p:nvSpPr>
        <p:spPr>
          <a:xfrm>
            <a:off x="358062" y="1783980"/>
            <a:ext cx="11360800" cy="4555200"/>
          </a:xfrm>
          <a:prstGeom prst="rect">
            <a:avLst/>
          </a:prstGeom>
        </p:spPr>
        <p:txBody>
          <a:bodyPr spcFirstLastPara="1" wrap="square" lIns="121900" tIns="121900" rIns="121900" bIns="121900" anchor="t" anchorCtr="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Calibri" panose="020F0502020204030204" pitchFamily="34" charset="0"/>
                <a:cs typeface="Calibri" panose="020F0502020204030204" pitchFamily="34" charset="0"/>
              </a:rPr>
              <a:t>When we talk about language, we need to think about where pupils pick up their language. If we look at the following, what type of language would children use in relation to women and girls that is:</a:t>
            </a:r>
          </a:p>
          <a:p>
            <a:pPr marL="228611" marR="0" lvl="0" indent="-228611" algn="l" defTabSz="609630" rtl="0" eaLnBrk="1" fontAlgn="auto" latinLnBrk="0" hangingPunct="1">
              <a:lnSpc>
                <a:spcPct val="100000"/>
              </a:lnSpc>
              <a:spcBef>
                <a:spcPct val="20000"/>
              </a:spcBef>
              <a:spcAft>
                <a:spcPts val="160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Bold" panose="00000900000000000000" pitchFamily="50" charset="0"/>
                <a:ea typeface="Calibri" panose="020F0502020204030204" pitchFamily="34" charset="0"/>
                <a:cs typeface="Calibri" panose="020F0502020204030204" pitchFamily="34" charset="0"/>
              </a:rPr>
              <a:t>Immediate</a:t>
            </a: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Calibri" panose="020F0502020204030204" pitchFamily="34" charset="0"/>
                <a:cs typeface="Calibri" panose="020F0502020204030204" pitchFamily="34" charset="0"/>
              </a:rPr>
              <a:t> – influenced by their peers, family or neighbourhood.</a:t>
            </a:r>
          </a:p>
          <a:p>
            <a:pPr marL="228611" marR="0" lvl="0" indent="-228611" algn="l" defTabSz="609630" rtl="0" eaLnBrk="1" fontAlgn="auto" latinLnBrk="0" hangingPunct="1">
              <a:lnSpc>
                <a:spcPct val="100000"/>
              </a:lnSpc>
              <a:spcBef>
                <a:spcPct val="20000"/>
              </a:spcBef>
              <a:spcAft>
                <a:spcPts val="160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Bold" panose="00000900000000000000" pitchFamily="50" charset="0"/>
                <a:ea typeface="Calibri" panose="020F0502020204030204" pitchFamily="34" charset="0"/>
                <a:cs typeface="Calibri" panose="020F0502020204030204" pitchFamily="34" charset="0"/>
              </a:rPr>
              <a:t>Institutions</a:t>
            </a: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Calibri" panose="020F0502020204030204" pitchFamily="34" charset="0"/>
                <a:cs typeface="Calibri" panose="020F0502020204030204" pitchFamily="34" charset="0"/>
              </a:rPr>
              <a:t> – faith or community groups, youth clubs, schools.</a:t>
            </a:r>
          </a:p>
          <a:p>
            <a:pPr marL="228611" marR="0" lvl="0" indent="-228611" algn="l" defTabSz="609630" rtl="0" eaLnBrk="1" fontAlgn="auto" latinLnBrk="0" hangingPunct="1">
              <a:lnSpc>
                <a:spcPct val="100000"/>
              </a:lnSpc>
              <a:spcBef>
                <a:spcPct val="20000"/>
              </a:spcBef>
              <a:spcAft>
                <a:spcPts val="160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Bold" panose="00000900000000000000" pitchFamily="50" charset="0"/>
                <a:ea typeface="Calibri" panose="020F0502020204030204" pitchFamily="34" charset="0"/>
                <a:cs typeface="Calibri" panose="020F0502020204030204" pitchFamily="34" charset="0"/>
              </a:rPr>
              <a:t>Serendipitous</a:t>
            </a: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Calibri" panose="020F0502020204030204" pitchFamily="34" charset="0"/>
                <a:cs typeface="Calibri" panose="020F0502020204030204" pitchFamily="34" charset="0"/>
              </a:rPr>
              <a:t>  – random personal experiences.</a:t>
            </a:r>
          </a:p>
          <a:p>
            <a:pPr marL="228611" marR="0" lvl="0" indent="-228611" algn="l" defTabSz="609630" rtl="0" eaLnBrk="1" fontAlgn="auto" latinLnBrk="0" hangingPunct="1">
              <a:lnSpc>
                <a:spcPct val="100000"/>
              </a:lnSpc>
              <a:spcBef>
                <a:spcPct val="20000"/>
              </a:spcBef>
              <a:spcAft>
                <a:spcPts val="160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Bold" panose="00000900000000000000" pitchFamily="50" charset="0"/>
                <a:ea typeface="Calibri" panose="020F0502020204030204" pitchFamily="34" charset="0"/>
                <a:cs typeface="Calibri" panose="020F0502020204030204" pitchFamily="34" charset="0"/>
              </a:rPr>
              <a:t>Media</a:t>
            </a: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Calibri" panose="020F0502020204030204" pitchFamily="34" charset="0"/>
                <a:cs typeface="Calibri" panose="020F0502020204030204" pitchFamily="34" charset="0"/>
              </a:rPr>
              <a:t> – whether online, main stream, or digital echo-chambers.</a:t>
            </a:r>
          </a:p>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Instrument Sans" pitchFamily="2"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626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00E1-94B1-039F-C47D-D0289F19187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CB38D94-0CF9-B4C1-0650-5C526FF9BDDD}"/>
              </a:ext>
            </a:extLst>
          </p:cNvPr>
          <p:cNvGrpSpPr/>
          <p:nvPr/>
        </p:nvGrpSpPr>
        <p:grpSpPr>
          <a:xfrm>
            <a:off x="-43754" y="-27185"/>
            <a:ext cx="12293292" cy="6885185"/>
            <a:chOff x="-65631" y="-40777"/>
            <a:chExt cx="18439938" cy="10327777"/>
          </a:xfrm>
        </p:grpSpPr>
        <p:pic>
          <p:nvPicPr>
            <p:cNvPr id="3" name="Picture 2">
              <a:extLst>
                <a:ext uri="{FF2B5EF4-FFF2-40B4-BE49-F238E27FC236}">
                  <a16:creationId xmlns:a16="http://schemas.microsoft.com/office/drawing/2014/main" id="{398486D6-9BB0-F283-6862-9D2DCC5B4EB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5573A069-19B6-FC07-2E50-8929D1B976F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DEEEAA1C-46A7-9946-DB33-3806F3B880EE}"/>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2" name="Google Shape;97;p18">
            <a:extLst>
              <a:ext uri="{FF2B5EF4-FFF2-40B4-BE49-F238E27FC236}">
                <a16:creationId xmlns:a16="http://schemas.microsoft.com/office/drawing/2014/main" id="{F0CA6D13-F33E-1BA5-CC38-EBA58FD0BCD8}"/>
              </a:ext>
            </a:extLst>
          </p:cNvPr>
          <p:cNvSpPr txBox="1">
            <a:spLocks/>
          </p:cNvSpPr>
          <p:nvPr/>
        </p:nvSpPr>
        <p:spPr>
          <a:xfrm>
            <a:off x="415600" y="593367"/>
            <a:ext cx="11360800" cy="763600"/>
          </a:xfrm>
          <a:prstGeom prst="rect">
            <a:avLst/>
          </a:prstGeom>
        </p:spPr>
        <p:txBody>
          <a:bodyPr spcFirstLastPara="1" wrap="square" lIns="121900" tIns="121900" rIns="121900" bIns="121900" anchor="t"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933"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Google Shape;98;p18">
            <a:extLst>
              <a:ext uri="{FF2B5EF4-FFF2-40B4-BE49-F238E27FC236}">
                <a16:creationId xmlns:a16="http://schemas.microsoft.com/office/drawing/2014/main" id="{9065185A-6749-75BC-EA3F-0ED1F50D6092}"/>
              </a:ext>
            </a:extLst>
          </p:cNvPr>
          <p:cNvSpPr txBox="1">
            <a:spLocks/>
          </p:cNvSpPr>
          <p:nvPr/>
        </p:nvSpPr>
        <p:spPr>
          <a:xfrm>
            <a:off x="415600" y="1536633"/>
            <a:ext cx="11360800" cy="4555200"/>
          </a:xfrm>
          <a:prstGeom prst="rect">
            <a:avLst/>
          </a:prstGeom>
        </p:spPr>
        <p:txBody>
          <a:bodyPr spcFirstLastPara="1" wrap="square" lIns="121900" tIns="121900" rIns="121900" bIns="121900" anchor="t" anchorCtr="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Instrument Sans" pitchFamily="2"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D5F5471-E49E-5617-5DC2-1BF734FF7CA3}"/>
              </a:ext>
            </a:extLst>
          </p:cNvPr>
          <p:cNvPicPr>
            <a:picLocks noChangeAspect="1"/>
          </p:cNvPicPr>
          <p:nvPr/>
        </p:nvPicPr>
        <p:blipFill>
          <a:blip r:embed="rId5">
            <a:extLst>
              <a:ext uri="{28A0092B-C50C-407E-A947-70E740481C1C}">
                <a14:useLocalDpi xmlns:a14="http://schemas.microsoft.com/office/drawing/2010/main" val="0"/>
              </a:ext>
            </a:extLst>
          </a:blip>
          <a:srcRect l="-1" t="41352" r="425" b="38272"/>
          <a:stretch>
            <a:fillRect/>
          </a:stretch>
        </p:blipFill>
        <p:spPr>
          <a:xfrm>
            <a:off x="396388" y="2604407"/>
            <a:ext cx="11399225" cy="1649186"/>
          </a:xfrm>
          <a:prstGeom prst="rect">
            <a:avLst/>
          </a:prstGeom>
        </p:spPr>
      </p:pic>
    </p:spTree>
    <p:extLst>
      <p:ext uri="{BB962C8B-B14F-4D97-AF65-F5344CB8AC3E}">
        <p14:creationId xmlns:p14="http://schemas.microsoft.com/office/powerpoint/2010/main" val="1465989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D4A16-DD5D-14E9-DDEF-20432FA75E0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0E2C450-2DA4-34D4-E787-15AE604D3281}"/>
              </a:ext>
            </a:extLst>
          </p:cNvPr>
          <p:cNvGrpSpPr/>
          <p:nvPr/>
        </p:nvGrpSpPr>
        <p:grpSpPr>
          <a:xfrm>
            <a:off x="-101292" y="0"/>
            <a:ext cx="12293292" cy="6885185"/>
            <a:chOff x="-101292" y="0"/>
            <a:chExt cx="12293292" cy="6885185"/>
          </a:xfrm>
        </p:grpSpPr>
        <p:grpSp>
          <p:nvGrpSpPr>
            <p:cNvPr id="10" name="Group 9">
              <a:extLst>
                <a:ext uri="{FF2B5EF4-FFF2-40B4-BE49-F238E27FC236}">
                  <a16:creationId xmlns:a16="http://schemas.microsoft.com/office/drawing/2014/main" id="{E4E75BAA-A69A-5B3A-6D5D-4FF6FC562EAA}"/>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2F9ACDB0-388A-73D1-FE80-8F95C9A812AA}"/>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EF05DAA8-AD9E-FDE0-7300-795EE73AB526}"/>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398BDF79-297F-F027-07DA-9A5152B92228}"/>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pic>
        <p:nvPicPr>
          <p:cNvPr id="6" name="Picture 5">
            <a:extLst>
              <a:ext uri="{FF2B5EF4-FFF2-40B4-BE49-F238E27FC236}">
                <a16:creationId xmlns:a16="http://schemas.microsoft.com/office/drawing/2014/main" id="{F586A28F-E4B7-E2EC-AFB7-AC2C6A3095A3}"/>
              </a:ext>
            </a:extLst>
          </p:cNvPr>
          <p:cNvPicPr>
            <a:picLocks noChangeAspect="1"/>
          </p:cNvPicPr>
          <p:nvPr/>
        </p:nvPicPr>
        <p:blipFill>
          <a:blip r:embed="rId5"/>
          <a:stretch>
            <a:fillRect/>
          </a:stretch>
        </p:blipFill>
        <p:spPr>
          <a:xfrm>
            <a:off x="9995252" y="383969"/>
            <a:ext cx="1586562" cy="1366310"/>
          </a:xfrm>
          <a:prstGeom prst="rect">
            <a:avLst/>
          </a:prstGeom>
        </p:spPr>
      </p:pic>
      <p:sp>
        <p:nvSpPr>
          <p:cNvPr id="12" name="TextBox 11">
            <a:extLst>
              <a:ext uri="{FF2B5EF4-FFF2-40B4-BE49-F238E27FC236}">
                <a16:creationId xmlns:a16="http://schemas.microsoft.com/office/drawing/2014/main" id="{C1CA8F07-BEC5-B838-E37F-390ECDF331B8}"/>
              </a:ext>
            </a:extLst>
          </p:cNvPr>
          <p:cNvSpPr txBox="1"/>
          <p:nvPr/>
        </p:nvSpPr>
        <p:spPr>
          <a:xfrm>
            <a:off x="2863678" y="2898344"/>
            <a:ext cx="6369908" cy="369332"/>
          </a:xfrm>
          <a:prstGeom prst="rect">
            <a:avLst/>
          </a:prstGeom>
          <a:noFill/>
        </p:spPr>
        <p:txBody>
          <a:bodyPr wrap="square">
            <a:spAutoFit/>
          </a:bodyPr>
          <a:lstStyle/>
          <a:p>
            <a:endParaRPr lang="en-GB" dirty="0"/>
          </a:p>
        </p:txBody>
      </p:sp>
      <p:sp>
        <p:nvSpPr>
          <p:cNvPr id="4" name="TextBox 3">
            <a:extLst>
              <a:ext uri="{FF2B5EF4-FFF2-40B4-BE49-F238E27FC236}">
                <a16:creationId xmlns:a16="http://schemas.microsoft.com/office/drawing/2014/main" id="{49BA6367-96C5-01A0-04AB-97A0BF807E05}"/>
              </a:ext>
            </a:extLst>
          </p:cNvPr>
          <p:cNvSpPr txBox="1"/>
          <p:nvPr/>
        </p:nvSpPr>
        <p:spPr>
          <a:xfrm>
            <a:off x="887139" y="1118719"/>
            <a:ext cx="8294472" cy="5355312"/>
          </a:xfrm>
          <a:prstGeom prst="rect">
            <a:avLst/>
          </a:prstGeom>
          <a:noFill/>
        </p:spPr>
        <p:txBody>
          <a:bodyPr wrap="square" rtlCol="0">
            <a:spAutoFit/>
          </a:bodyPr>
          <a:lstStyle/>
          <a:p>
            <a:r>
              <a:rPr lang="en-GB" sz="3600" dirty="0">
                <a:latin typeface="Mont" panose="00000700000000000000" pitchFamily="50" charset="0"/>
              </a:rPr>
              <a:t>Project Overview</a:t>
            </a:r>
          </a:p>
          <a:p>
            <a:endParaRPr lang="en-GB" sz="3600" dirty="0">
              <a:latin typeface="Mont" panose="00000700000000000000" pitchFamily="50" charset="0"/>
            </a:endParaRPr>
          </a:p>
          <a:p>
            <a:r>
              <a:rPr lang="en-GB" sz="3600" dirty="0">
                <a:latin typeface="Mont" panose="00000700000000000000" pitchFamily="50" charset="0"/>
              </a:rPr>
              <a:t>Why are We Here</a:t>
            </a:r>
          </a:p>
          <a:p>
            <a:endParaRPr lang="en-GB" sz="3600" dirty="0">
              <a:latin typeface="Mont" panose="00000700000000000000" pitchFamily="50" charset="0"/>
            </a:endParaRPr>
          </a:p>
          <a:p>
            <a:r>
              <a:rPr lang="en-GB" sz="3600" dirty="0">
                <a:latin typeface="Mont" panose="00000700000000000000" pitchFamily="50" charset="0"/>
              </a:rPr>
              <a:t>Policy and Practice </a:t>
            </a:r>
          </a:p>
          <a:p>
            <a:endParaRPr lang="en-GB" sz="3600" dirty="0">
              <a:latin typeface="Mont" panose="00000700000000000000" pitchFamily="50" charset="0"/>
            </a:endParaRPr>
          </a:p>
          <a:p>
            <a:r>
              <a:rPr lang="en-GB" sz="3600" dirty="0">
                <a:latin typeface="Mont" panose="00000700000000000000" pitchFamily="50" charset="0"/>
              </a:rPr>
              <a:t>Key Concept – Gender</a:t>
            </a:r>
          </a:p>
          <a:p>
            <a:r>
              <a:rPr lang="en-GB" sz="3600" dirty="0">
                <a:latin typeface="Mont" panose="00000700000000000000" pitchFamily="50" charset="0"/>
              </a:rPr>
              <a:t>Key Topic – Online Content </a:t>
            </a:r>
          </a:p>
          <a:p>
            <a:endParaRPr lang="en-GB" dirty="0">
              <a:latin typeface="Mont" panose="00000700000000000000" pitchFamily="50" charset="0"/>
            </a:endParaRPr>
          </a:p>
          <a:p>
            <a:r>
              <a:rPr lang="en-GB" dirty="0">
                <a:latin typeface="Mont" panose="00000700000000000000" pitchFamily="50" charset="0"/>
              </a:rPr>
              <a:t> </a:t>
            </a:r>
          </a:p>
          <a:p>
            <a:endParaRPr lang="en-GB" dirty="0">
              <a:latin typeface="Mont" panose="00000700000000000000" pitchFamily="50" charset="0"/>
            </a:endParaRPr>
          </a:p>
        </p:txBody>
      </p:sp>
    </p:spTree>
    <p:extLst>
      <p:ext uri="{BB962C8B-B14F-4D97-AF65-F5344CB8AC3E}">
        <p14:creationId xmlns:p14="http://schemas.microsoft.com/office/powerpoint/2010/main" val="2576329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6F73-8180-1232-16D1-12B2FC05053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4BAF4A6-34F3-F699-BEF4-3EDAA3679581}"/>
              </a:ext>
            </a:extLst>
          </p:cNvPr>
          <p:cNvGrpSpPr/>
          <p:nvPr/>
        </p:nvGrpSpPr>
        <p:grpSpPr>
          <a:xfrm>
            <a:off x="-43754" y="-27185"/>
            <a:ext cx="12293292" cy="6885185"/>
            <a:chOff x="-65631" y="-40777"/>
            <a:chExt cx="18439938" cy="10327777"/>
          </a:xfrm>
        </p:grpSpPr>
        <p:pic>
          <p:nvPicPr>
            <p:cNvPr id="3" name="Picture 2">
              <a:extLst>
                <a:ext uri="{FF2B5EF4-FFF2-40B4-BE49-F238E27FC236}">
                  <a16:creationId xmlns:a16="http://schemas.microsoft.com/office/drawing/2014/main" id="{76328B28-54D2-851B-C015-2B3C8CDB0571}"/>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4CD4D23B-9230-372E-7DF6-06B1CFD2F40E}"/>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DB79470B-1BFF-8F77-07E5-C98806EF096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2" name="Google Shape;97;p18">
            <a:extLst>
              <a:ext uri="{FF2B5EF4-FFF2-40B4-BE49-F238E27FC236}">
                <a16:creationId xmlns:a16="http://schemas.microsoft.com/office/drawing/2014/main" id="{5592FC68-DEF6-46D6-4D0D-4A46E914F442}"/>
              </a:ext>
            </a:extLst>
          </p:cNvPr>
          <p:cNvSpPr txBox="1">
            <a:spLocks/>
          </p:cNvSpPr>
          <p:nvPr/>
        </p:nvSpPr>
        <p:spPr>
          <a:xfrm>
            <a:off x="415600" y="593367"/>
            <a:ext cx="11360800" cy="763600"/>
          </a:xfrm>
          <a:prstGeom prst="rect">
            <a:avLst/>
          </a:prstGeom>
        </p:spPr>
        <p:txBody>
          <a:bodyPr spcFirstLastPara="1" wrap="square" lIns="121900" tIns="121900" rIns="121900" bIns="121900" anchor="t"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933"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Google Shape;98;p18">
            <a:extLst>
              <a:ext uri="{FF2B5EF4-FFF2-40B4-BE49-F238E27FC236}">
                <a16:creationId xmlns:a16="http://schemas.microsoft.com/office/drawing/2014/main" id="{14FA949C-2CD2-1FE5-CC99-6CE8F8501CDC}"/>
              </a:ext>
            </a:extLst>
          </p:cNvPr>
          <p:cNvSpPr txBox="1">
            <a:spLocks/>
          </p:cNvSpPr>
          <p:nvPr/>
        </p:nvSpPr>
        <p:spPr>
          <a:xfrm>
            <a:off x="415600" y="1536633"/>
            <a:ext cx="11360800" cy="4555200"/>
          </a:xfrm>
          <a:prstGeom prst="rect">
            <a:avLst/>
          </a:prstGeom>
        </p:spPr>
        <p:txBody>
          <a:bodyPr spcFirstLastPara="1" wrap="square" lIns="121900" tIns="121900" rIns="121900" bIns="121900" anchor="t" anchorCtr="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Instrument Sans" pitchFamily="2"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4656558-701B-83F6-969F-D2C8FA156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396" y="447154"/>
            <a:ext cx="8435208" cy="5963692"/>
          </a:xfrm>
          <a:prstGeom prst="rect">
            <a:avLst/>
          </a:prstGeom>
        </p:spPr>
      </p:pic>
    </p:spTree>
    <p:extLst>
      <p:ext uri="{BB962C8B-B14F-4D97-AF65-F5344CB8AC3E}">
        <p14:creationId xmlns:p14="http://schemas.microsoft.com/office/powerpoint/2010/main" val="373081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DB06-F90C-9E30-7E8B-A1F6A2A2F1E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59DE260-2C77-A508-A0C6-727437B8879F}"/>
              </a:ext>
            </a:extLst>
          </p:cNvPr>
          <p:cNvGrpSpPr/>
          <p:nvPr/>
        </p:nvGrpSpPr>
        <p:grpSpPr>
          <a:xfrm>
            <a:off x="-43754" y="-27185"/>
            <a:ext cx="12293292" cy="6885185"/>
            <a:chOff x="-65631" y="-40777"/>
            <a:chExt cx="18439938" cy="10327777"/>
          </a:xfrm>
        </p:grpSpPr>
        <p:pic>
          <p:nvPicPr>
            <p:cNvPr id="3" name="Picture 2">
              <a:extLst>
                <a:ext uri="{FF2B5EF4-FFF2-40B4-BE49-F238E27FC236}">
                  <a16:creationId xmlns:a16="http://schemas.microsoft.com/office/drawing/2014/main" id="{5507C563-5096-9CB1-3A45-4E7ABC3AA4D9}"/>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8737071B-0C40-B1F5-9EDF-959A546E94F5}"/>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8" name="Picture 7">
            <a:extLst>
              <a:ext uri="{FF2B5EF4-FFF2-40B4-BE49-F238E27FC236}">
                <a16:creationId xmlns:a16="http://schemas.microsoft.com/office/drawing/2014/main" id="{1F04F7FE-98B3-18F2-9940-B9701EEC4C36}"/>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2" name="Google Shape;97;p18">
            <a:extLst>
              <a:ext uri="{FF2B5EF4-FFF2-40B4-BE49-F238E27FC236}">
                <a16:creationId xmlns:a16="http://schemas.microsoft.com/office/drawing/2014/main" id="{3C0C794B-9824-195C-09B3-F8A8D6F53961}"/>
              </a:ext>
            </a:extLst>
          </p:cNvPr>
          <p:cNvSpPr txBox="1">
            <a:spLocks/>
          </p:cNvSpPr>
          <p:nvPr/>
        </p:nvSpPr>
        <p:spPr>
          <a:xfrm>
            <a:off x="415600" y="593367"/>
            <a:ext cx="11360800" cy="763600"/>
          </a:xfrm>
          <a:prstGeom prst="rect">
            <a:avLst/>
          </a:prstGeom>
        </p:spPr>
        <p:txBody>
          <a:bodyPr spcFirstLastPara="1" wrap="square" lIns="121900" tIns="121900" rIns="121900" bIns="121900" anchor="t"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endParaRPr kumimoji="0" lang="en-GB" sz="2933"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Google Shape;98;p18">
            <a:extLst>
              <a:ext uri="{FF2B5EF4-FFF2-40B4-BE49-F238E27FC236}">
                <a16:creationId xmlns:a16="http://schemas.microsoft.com/office/drawing/2014/main" id="{A25E6797-87A6-B352-64B5-49D041599E79}"/>
              </a:ext>
            </a:extLst>
          </p:cNvPr>
          <p:cNvSpPr txBox="1">
            <a:spLocks/>
          </p:cNvSpPr>
          <p:nvPr/>
        </p:nvSpPr>
        <p:spPr>
          <a:xfrm>
            <a:off x="415600" y="1536633"/>
            <a:ext cx="11360800" cy="4555200"/>
          </a:xfrm>
          <a:prstGeom prst="rect">
            <a:avLst/>
          </a:prstGeom>
        </p:spPr>
        <p:txBody>
          <a:bodyPr spcFirstLastPara="1" wrap="square" lIns="121900" tIns="121900" rIns="121900" bIns="121900" anchor="t" anchorCtr="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Instrument Sans" pitchFamily="2" charset="0"/>
              <a:ea typeface="Calibri" panose="020F0502020204030204" pitchFamily="34" charset="0"/>
              <a:cs typeface="Calibri" panose="020F0502020204030204" pitchFamily="34" charset="0"/>
            </a:endParaRPr>
          </a:p>
        </p:txBody>
      </p:sp>
      <p:sp>
        <p:nvSpPr>
          <p:cNvPr id="5" name="Google Shape;97;p18">
            <a:extLst>
              <a:ext uri="{FF2B5EF4-FFF2-40B4-BE49-F238E27FC236}">
                <a16:creationId xmlns:a16="http://schemas.microsoft.com/office/drawing/2014/main" id="{D3256704-F60F-CB8B-4AD4-DE74F63485A2}"/>
              </a:ext>
            </a:extLst>
          </p:cNvPr>
          <p:cNvSpPr txBox="1">
            <a:spLocks/>
          </p:cNvSpPr>
          <p:nvPr/>
        </p:nvSpPr>
        <p:spPr>
          <a:xfrm>
            <a:off x="3088643" y="1204345"/>
            <a:ext cx="5985200" cy="763600"/>
          </a:xfrm>
          <a:prstGeom prst="rect">
            <a:avLst/>
          </a:prstGeom>
        </p:spPr>
        <p:txBody>
          <a:bodyPr spcFirstLastPara="1" wrap="square" lIns="121900" tIns="121900" rIns="121900" bIns="121900" anchor="t" anchorCtr="0">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GB" sz="2933" b="0" i="0" u="none" strike="noStrike" kern="1200" cap="none" spc="0" normalizeH="0" baseline="0" noProof="0" dirty="0">
                <a:ln>
                  <a:noFill/>
                </a:ln>
                <a:solidFill>
                  <a:prstClr val="black"/>
                </a:solidFill>
                <a:effectLst/>
                <a:uLnTx/>
                <a:uFillTx/>
                <a:latin typeface="Mont Bold" panose="00000900000000000000" pitchFamily="50" charset="0"/>
                <a:ea typeface="+mj-ea"/>
                <a:cs typeface="+mj-cs"/>
              </a:rPr>
              <a:t>Language </a:t>
            </a:r>
            <a:r>
              <a:rPr kumimoji="0" lang="en-GB" sz="2933" b="1" i="1" u="none" strike="noStrike" kern="1200" cap="none" spc="0" normalizeH="0" baseline="0" noProof="0" dirty="0">
                <a:ln>
                  <a:noFill/>
                </a:ln>
                <a:solidFill>
                  <a:prstClr val="black"/>
                </a:solidFill>
                <a:effectLst/>
                <a:uLnTx/>
                <a:uFillTx/>
                <a:latin typeface="Mont Bold" panose="00000900000000000000" pitchFamily="50" charset="0"/>
                <a:ea typeface="+mj-ea"/>
                <a:cs typeface="+mj-cs"/>
              </a:rPr>
              <a:t>does</a:t>
            </a:r>
            <a:r>
              <a:rPr kumimoji="0" lang="en-GB" sz="2933" b="0" i="0" u="none" strike="noStrike" kern="1200" cap="none" spc="0" normalizeH="0" baseline="0" noProof="0" dirty="0">
                <a:ln>
                  <a:noFill/>
                </a:ln>
                <a:solidFill>
                  <a:prstClr val="black"/>
                </a:solidFill>
                <a:effectLst/>
                <a:uLnTx/>
                <a:uFillTx/>
                <a:latin typeface="Mont Bold" panose="00000900000000000000" pitchFamily="50" charset="0"/>
                <a:ea typeface="+mj-ea"/>
                <a:cs typeface="+mj-cs"/>
              </a:rPr>
              <a:t> matter</a:t>
            </a:r>
          </a:p>
        </p:txBody>
      </p:sp>
      <p:sp>
        <p:nvSpPr>
          <p:cNvPr id="6" name="Google Shape;98;p18">
            <a:extLst>
              <a:ext uri="{FF2B5EF4-FFF2-40B4-BE49-F238E27FC236}">
                <a16:creationId xmlns:a16="http://schemas.microsoft.com/office/drawing/2014/main" id="{B620BEEA-9474-B743-804E-11D7950D90C1}"/>
              </a:ext>
            </a:extLst>
          </p:cNvPr>
          <p:cNvSpPr txBox="1">
            <a:spLocks/>
          </p:cNvSpPr>
          <p:nvPr/>
        </p:nvSpPr>
        <p:spPr>
          <a:xfrm>
            <a:off x="415599" y="1822339"/>
            <a:ext cx="11360800" cy="3632334"/>
          </a:xfrm>
          <a:prstGeom prst="rect">
            <a:avLst/>
          </a:prstGeom>
        </p:spPr>
        <p:txBody>
          <a:bodyPr spcFirstLastPara="1" wrap="square" lIns="121900" tIns="121900" rIns="121900" bIns="121900" anchor="t" anchorCtr="0">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Times New Roman" panose="02020603050405020304" pitchFamily="18" charset="0"/>
                <a:cs typeface="Arial" panose="020B0604020202020204" pitchFamily="34" charset="0"/>
              </a:rPr>
              <a:t>We must always be alert to the impact that language can have positively and also negatively. When negative and derogatory language is used it prevents our schools from being a safe space and if people do not feel physically safe, they will not feel psychologically safe. </a:t>
            </a:r>
          </a:p>
          <a:p>
            <a:pPr marL="152396"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endPar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Times New Roman" panose="02020603050405020304" pitchFamily="18" charset="0"/>
              <a:cs typeface="Arial" panose="020B0604020202020204" pitchFamily="34" charset="0"/>
            </a:endParaRPr>
          </a:p>
          <a:p>
            <a:pPr marL="228611" marR="0" lvl="0" indent="-228611" algn="l" defTabSz="609630" rtl="0" eaLnBrk="1" fontAlgn="auto" latinLnBrk="0" hangingPunct="1">
              <a:lnSpc>
                <a:spcPct val="100000"/>
              </a:lnSpc>
              <a:spcBef>
                <a:spcPct val="20000"/>
              </a:spcBef>
              <a:spcAft>
                <a:spcPts val="0"/>
              </a:spcAft>
              <a:buClrTx/>
              <a:buSzTx/>
              <a:buFont typeface="Arial" pitchFamily="34" charset="0"/>
              <a:buChar char="•"/>
              <a:tabLst/>
              <a:defRPr/>
            </a:pP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Times New Roman" panose="02020603050405020304" pitchFamily="18" charset="0"/>
                <a:cs typeface="Arial" panose="020B0604020202020204" pitchFamily="34" charset="0"/>
              </a:rPr>
              <a:t>The clarity of language that is understood by all is very important: the words we use are loaded with history – both personal and public, context, culture. We need as staff and pupils to be conscious of the language we use and to understand that you can’t just assume a comment is trivial – language matters. There is a cost to our community if we do not address language as it happens: </a:t>
            </a:r>
            <a:r>
              <a:rPr kumimoji="0" lang="en-GB" sz="1800" b="1" i="1" u="none" strike="noStrike" kern="1200" cap="none" spc="0" normalizeH="0" baseline="0" noProof="0" dirty="0">
                <a:ln>
                  <a:noFill/>
                </a:ln>
                <a:solidFill>
                  <a:prstClr val="black"/>
                </a:solidFill>
                <a:effectLst/>
                <a:uLnTx/>
                <a:uFillTx/>
                <a:latin typeface="Mont Bold" panose="00000900000000000000" pitchFamily="50" charset="0"/>
                <a:ea typeface="Times New Roman" panose="02020603050405020304" pitchFamily="18" charset="0"/>
                <a:cs typeface="Arial" panose="020B0604020202020204" pitchFamily="34" charset="0"/>
              </a:rPr>
              <a:t>“What happens anywhere, matters everywhere.”</a:t>
            </a:r>
            <a:r>
              <a:rPr kumimoji="0" lang="en-GB" sz="1800" b="0" i="0" u="none" strike="noStrike" kern="1200" cap="none" spc="0" normalizeH="0" baseline="0" noProof="0" dirty="0">
                <a:ln>
                  <a:noFill/>
                </a:ln>
                <a:solidFill>
                  <a:prstClr val="black"/>
                </a:solidFill>
                <a:effectLst/>
                <a:uLnTx/>
                <a:uFillTx/>
                <a:latin typeface="Mont Bold" panose="00000900000000000000" pitchFamily="50" charset="0"/>
                <a:ea typeface="Times New Roman" panose="02020603050405020304" pitchFamily="18" charset="0"/>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Times New Roman" panose="02020603050405020304" pitchFamily="18" charset="0"/>
                <a:cs typeface="Arial" panose="020B0604020202020204" pitchFamily="34" charset="0"/>
              </a:rPr>
              <a:t>(Madeleine Allbright). </a:t>
            </a:r>
          </a:p>
          <a:p>
            <a:pPr marL="0" marR="0" lvl="0" indent="0" algn="l" defTabSz="609630" rtl="0" eaLnBrk="1" fontAlgn="auto" latinLnBrk="0" hangingPunct="1">
              <a:lnSpc>
                <a:spcPct val="100000"/>
              </a:lnSpc>
              <a:spcBef>
                <a:spcPct val="20000"/>
              </a:spcBef>
              <a:spcAft>
                <a:spcPts val="1600"/>
              </a:spcAft>
              <a:buClrTx/>
              <a:buSzTx/>
              <a:buFont typeface="Arial" pitchFamily="34" charset="0"/>
              <a:buNone/>
              <a:tabLst/>
              <a:defRPr/>
            </a:pPr>
            <a:endParaRPr kumimoji="0" lang="en-GB" sz="2133"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2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F4425-D00E-AAD8-63A5-DAA7C81852A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DC65335-E723-BAFB-862F-889558C91C65}"/>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6AE7454B-F775-E729-A8D3-5A7F9263CF8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D8BAE832-D2E1-CB21-4CB1-F790EE8144C1}"/>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00B34A1A-4FA1-C073-C66E-D9A00A5FB36B}"/>
              </a:ext>
            </a:extLst>
          </p:cNvPr>
          <p:cNvPicPr>
            <a:picLocks noChangeAspect="1"/>
          </p:cNvPicPr>
          <p:nvPr/>
        </p:nvPicPr>
        <p:blipFill rotWithShape="1">
          <a:blip r:embed="rId4">
            <a:alphaModFix amt="5000"/>
          </a:blip>
          <a:srcRect t="16586" b="24768"/>
          <a:stretch/>
        </p:blipFill>
        <p:spPr>
          <a:xfrm>
            <a:off x="2162247" y="955547"/>
            <a:ext cx="8435207" cy="4946906"/>
          </a:xfrm>
          <a:prstGeom prst="rect">
            <a:avLst/>
          </a:prstGeom>
        </p:spPr>
      </p:pic>
    </p:spTree>
    <p:extLst>
      <p:ext uri="{BB962C8B-B14F-4D97-AF65-F5344CB8AC3E}">
        <p14:creationId xmlns:p14="http://schemas.microsoft.com/office/powerpoint/2010/main" val="4050910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C444-1E73-6B62-B855-64E4725F76A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0CD729B-FF60-6B68-49C3-D45F80982C31}"/>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CF211C74-15C9-933B-7B96-723C5F41C7B4}"/>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F7CFE80F-0741-192F-752D-A0D28AE5689C}"/>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A57C4059-E7D5-6F8C-6AC4-BB326A57BB5F}"/>
              </a:ext>
            </a:extLst>
          </p:cNvPr>
          <p:cNvPicPr>
            <a:picLocks noChangeAspect="1"/>
          </p:cNvPicPr>
          <p:nvPr/>
        </p:nvPicPr>
        <p:blipFill rotWithShape="1">
          <a:blip r:embed="rId4">
            <a:alphaModFix amt="5000"/>
          </a:blip>
          <a:srcRect t="16586" b="24768"/>
          <a:stretch/>
        </p:blipFill>
        <p:spPr>
          <a:xfrm>
            <a:off x="2090058" y="955547"/>
            <a:ext cx="8435207" cy="4946906"/>
          </a:xfrm>
          <a:prstGeom prst="rect">
            <a:avLst/>
          </a:prstGeom>
        </p:spPr>
      </p:pic>
      <p:pic>
        <p:nvPicPr>
          <p:cNvPr id="1026" name="Picture 2" descr="Old style television vector illustration. 80s technology. 90s TV set ...">
            <a:extLst>
              <a:ext uri="{FF2B5EF4-FFF2-40B4-BE49-F238E27FC236}">
                <a16:creationId xmlns:a16="http://schemas.microsoft.com/office/drawing/2014/main" id="{AD7E3D11-6C98-7F4D-B50F-31DD1E60D8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42" r="7943"/>
          <a:stretch/>
        </p:blipFill>
        <p:spPr bwMode="auto">
          <a:xfrm>
            <a:off x="789513" y="3781863"/>
            <a:ext cx="2877041" cy="2419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s on a shelf">
            <a:extLst>
              <a:ext uri="{FF2B5EF4-FFF2-40B4-BE49-F238E27FC236}">
                <a16:creationId xmlns:a16="http://schemas.microsoft.com/office/drawing/2014/main" id="{A4E2EB61-68E6-6CFA-E9F9-34F97E575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589" y="4109643"/>
            <a:ext cx="2968898" cy="1980307"/>
          </a:xfrm>
          <a:prstGeom prst="rect">
            <a:avLst/>
          </a:prstGeom>
        </p:spPr>
      </p:pic>
      <p:pic>
        <p:nvPicPr>
          <p:cNvPr id="12" name="Picture 11" descr="Parents playing with child">
            <a:extLst>
              <a:ext uri="{FF2B5EF4-FFF2-40B4-BE49-F238E27FC236}">
                <a16:creationId xmlns:a16="http://schemas.microsoft.com/office/drawing/2014/main" id="{BA673E06-A31D-4DC7-6B5E-D34EB6581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505" y="498114"/>
            <a:ext cx="2552700" cy="1701800"/>
          </a:xfrm>
          <a:prstGeom prst="rect">
            <a:avLst/>
          </a:prstGeom>
        </p:spPr>
      </p:pic>
      <p:pic>
        <p:nvPicPr>
          <p:cNvPr id="14" name="Picture 13" descr="Young multiracial friends">
            <a:extLst>
              <a:ext uri="{FF2B5EF4-FFF2-40B4-BE49-F238E27FC236}">
                <a16:creationId xmlns:a16="http://schemas.microsoft.com/office/drawing/2014/main" id="{FBF24F48-B9B5-B61B-64D3-60B174A715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290" y="4109643"/>
            <a:ext cx="3225369" cy="2150246"/>
          </a:xfrm>
          <a:prstGeom prst="rect">
            <a:avLst/>
          </a:prstGeom>
        </p:spPr>
      </p:pic>
      <p:pic>
        <p:nvPicPr>
          <p:cNvPr id="18" name="Picture 17" descr="Top view of person using laptop">
            <a:extLst>
              <a:ext uri="{FF2B5EF4-FFF2-40B4-BE49-F238E27FC236}">
                <a16:creationId xmlns:a16="http://schemas.microsoft.com/office/drawing/2014/main" id="{ACE86FA4-841F-450F-037F-9A867A08A5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083" y="400010"/>
            <a:ext cx="2968898" cy="1980243"/>
          </a:xfrm>
          <a:prstGeom prst="rect">
            <a:avLst/>
          </a:prstGeom>
        </p:spPr>
      </p:pic>
      <p:pic>
        <p:nvPicPr>
          <p:cNvPr id="20" name="Picture 19" descr="Person reading the newspaper and drinking from a mug">
            <a:extLst>
              <a:ext uri="{FF2B5EF4-FFF2-40B4-BE49-F238E27FC236}">
                <a16:creationId xmlns:a16="http://schemas.microsoft.com/office/drawing/2014/main" id="{47C23F6D-D801-712E-42F7-C5515E3DC2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637" y="391058"/>
            <a:ext cx="3678726" cy="2069283"/>
          </a:xfrm>
          <a:prstGeom prst="rect">
            <a:avLst/>
          </a:prstGeom>
        </p:spPr>
      </p:pic>
      <p:sp>
        <p:nvSpPr>
          <p:cNvPr id="7" name="TextBox 6">
            <a:extLst>
              <a:ext uri="{FF2B5EF4-FFF2-40B4-BE49-F238E27FC236}">
                <a16:creationId xmlns:a16="http://schemas.microsoft.com/office/drawing/2014/main" id="{22E7DE7D-9024-4A4E-A623-B547264FC141}"/>
              </a:ext>
            </a:extLst>
          </p:cNvPr>
          <p:cNvSpPr txBox="1"/>
          <p:nvPr/>
        </p:nvSpPr>
        <p:spPr>
          <a:xfrm>
            <a:off x="3262903" y="2673790"/>
            <a:ext cx="614212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Mont" panose="00000700000000000000" pitchFamily="50" charset="0"/>
              </a:rPr>
              <a:t>Your understanding and expectations reflect a collection of different sources</a:t>
            </a:r>
            <a:endParaRPr kumimoji="0" lang="en-GB" sz="28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p:txBody>
      </p:sp>
    </p:spTree>
    <p:extLst>
      <p:ext uri="{BB962C8B-B14F-4D97-AF65-F5344CB8AC3E}">
        <p14:creationId xmlns:p14="http://schemas.microsoft.com/office/powerpoint/2010/main" val="218200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DCC6-2E28-5999-19FB-15542C323C1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79D0B89-7730-E463-088C-63AC09E4C964}"/>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10FFCAD5-B709-EA25-918C-77F7E0698883}"/>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9783D5F4-4189-351C-95F3-D1DF73130E6E}"/>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8AE284B2-D439-B8F5-F737-0F4CB11C7759}"/>
              </a:ext>
            </a:extLst>
          </p:cNvPr>
          <p:cNvPicPr>
            <a:picLocks noChangeAspect="1"/>
          </p:cNvPicPr>
          <p:nvPr/>
        </p:nvPicPr>
        <p:blipFill rotWithShape="1">
          <a:blip r:embed="rId4">
            <a:alphaModFix amt="5000"/>
          </a:blip>
          <a:srcRect t="16586" b="24768"/>
          <a:stretch/>
        </p:blipFill>
        <p:spPr>
          <a:xfrm>
            <a:off x="2090058" y="955547"/>
            <a:ext cx="8435207" cy="4946906"/>
          </a:xfrm>
          <a:prstGeom prst="rect">
            <a:avLst/>
          </a:prstGeom>
        </p:spPr>
      </p:pic>
      <p:pic>
        <p:nvPicPr>
          <p:cNvPr id="1026" name="Picture 2" descr="Old style television vector illustration. 80s technology. 90s TV set ...">
            <a:extLst>
              <a:ext uri="{FF2B5EF4-FFF2-40B4-BE49-F238E27FC236}">
                <a16:creationId xmlns:a16="http://schemas.microsoft.com/office/drawing/2014/main" id="{242F1542-AEAE-A144-AA4A-DAC21FAF4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42" r="7943"/>
          <a:stretch/>
        </p:blipFill>
        <p:spPr bwMode="auto">
          <a:xfrm>
            <a:off x="789513" y="3781863"/>
            <a:ext cx="2877041" cy="2419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oks on a shelf">
            <a:extLst>
              <a:ext uri="{FF2B5EF4-FFF2-40B4-BE49-F238E27FC236}">
                <a16:creationId xmlns:a16="http://schemas.microsoft.com/office/drawing/2014/main" id="{A4DF785A-F7B5-9FD4-B031-FC4C07950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589" y="4109643"/>
            <a:ext cx="2968898" cy="1980307"/>
          </a:xfrm>
          <a:prstGeom prst="rect">
            <a:avLst/>
          </a:prstGeom>
        </p:spPr>
      </p:pic>
      <p:pic>
        <p:nvPicPr>
          <p:cNvPr id="12" name="Picture 11" descr="Parents playing with child">
            <a:extLst>
              <a:ext uri="{FF2B5EF4-FFF2-40B4-BE49-F238E27FC236}">
                <a16:creationId xmlns:a16="http://schemas.microsoft.com/office/drawing/2014/main" id="{A046977C-84B4-19D1-08D5-D52D1DAAF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505" y="498114"/>
            <a:ext cx="2552700" cy="1701800"/>
          </a:xfrm>
          <a:prstGeom prst="rect">
            <a:avLst/>
          </a:prstGeom>
        </p:spPr>
      </p:pic>
      <p:pic>
        <p:nvPicPr>
          <p:cNvPr id="14" name="Picture 13" descr="Young multiracial friends">
            <a:extLst>
              <a:ext uri="{FF2B5EF4-FFF2-40B4-BE49-F238E27FC236}">
                <a16:creationId xmlns:a16="http://schemas.microsoft.com/office/drawing/2014/main" id="{4112905C-8879-43E7-C304-EF84B0AE3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290" y="4109643"/>
            <a:ext cx="3225369" cy="2150246"/>
          </a:xfrm>
          <a:prstGeom prst="rect">
            <a:avLst/>
          </a:prstGeom>
        </p:spPr>
      </p:pic>
      <p:pic>
        <p:nvPicPr>
          <p:cNvPr id="18" name="Picture 17" descr="Top view of person using laptop">
            <a:extLst>
              <a:ext uri="{FF2B5EF4-FFF2-40B4-BE49-F238E27FC236}">
                <a16:creationId xmlns:a16="http://schemas.microsoft.com/office/drawing/2014/main" id="{E8427824-0AAA-106C-F6D2-67AA0EC406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3083" y="400010"/>
            <a:ext cx="2968898" cy="1980243"/>
          </a:xfrm>
          <a:prstGeom prst="rect">
            <a:avLst/>
          </a:prstGeom>
        </p:spPr>
      </p:pic>
      <p:pic>
        <p:nvPicPr>
          <p:cNvPr id="20" name="Picture 19" descr="Person reading the newspaper and drinking from a mug">
            <a:extLst>
              <a:ext uri="{FF2B5EF4-FFF2-40B4-BE49-F238E27FC236}">
                <a16:creationId xmlns:a16="http://schemas.microsoft.com/office/drawing/2014/main" id="{0E79888D-3FEE-7AA0-31D6-8E7261A231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637" y="391058"/>
            <a:ext cx="3678726" cy="2069283"/>
          </a:xfrm>
          <a:prstGeom prst="rect">
            <a:avLst/>
          </a:prstGeom>
        </p:spPr>
      </p:pic>
      <p:sp>
        <p:nvSpPr>
          <p:cNvPr id="4" name="TextBox 3">
            <a:extLst>
              <a:ext uri="{FF2B5EF4-FFF2-40B4-BE49-F238E27FC236}">
                <a16:creationId xmlns:a16="http://schemas.microsoft.com/office/drawing/2014/main" id="{47C89AE5-24E2-701B-C700-21092D996510}"/>
              </a:ext>
            </a:extLst>
          </p:cNvPr>
          <p:cNvSpPr txBox="1"/>
          <p:nvPr/>
        </p:nvSpPr>
        <p:spPr>
          <a:xfrm>
            <a:off x="4463860" y="2512871"/>
            <a:ext cx="3793525" cy="1569660"/>
          </a:xfrm>
          <a:prstGeom prst="rect">
            <a:avLst/>
          </a:prstGeom>
          <a:noFill/>
        </p:spPr>
        <p:txBody>
          <a:bodyPr wrap="square" rtlCol="0">
            <a:spAutoFit/>
          </a:bodyPr>
          <a:lstStyle/>
          <a:p>
            <a:pPr algn="ctr"/>
            <a:r>
              <a:rPr lang="en-GB" sz="2400" dirty="0">
                <a:latin typeface="Mont" panose="00000700000000000000" pitchFamily="50" charset="0"/>
              </a:rPr>
              <a:t>Because of this, we take the approach that gender is socially constructed</a:t>
            </a:r>
          </a:p>
        </p:txBody>
      </p:sp>
    </p:spTree>
    <p:extLst>
      <p:ext uri="{BB962C8B-B14F-4D97-AF65-F5344CB8AC3E}">
        <p14:creationId xmlns:p14="http://schemas.microsoft.com/office/powerpoint/2010/main" val="4119831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019A2-4A71-A227-6B9A-436B81F5982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BE6E72E-1E3F-2C7F-1449-05E273BC72EB}"/>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A103F35D-9512-853D-E9F7-61E9690B9A8D}"/>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250AEAF0-4828-5897-1F11-22943368F70B}"/>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5DFF3E3D-CF61-814F-4179-6DB9E5971247}"/>
              </a:ext>
            </a:extLst>
          </p:cNvPr>
          <p:cNvPicPr>
            <a:picLocks noChangeAspect="1"/>
          </p:cNvPicPr>
          <p:nvPr/>
        </p:nvPicPr>
        <p:blipFill rotWithShape="1">
          <a:blip r:embed="rId4">
            <a:alphaModFix amt="5000"/>
          </a:blip>
          <a:srcRect t="16586" b="24768"/>
          <a:stretch/>
        </p:blipFill>
        <p:spPr>
          <a:xfrm>
            <a:off x="1878396" y="819623"/>
            <a:ext cx="8435207" cy="4946906"/>
          </a:xfrm>
          <a:prstGeom prst="rect">
            <a:avLst/>
          </a:prstGeom>
        </p:spPr>
      </p:pic>
      <p:sp>
        <p:nvSpPr>
          <p:cNvPr id="7" name="TextBox 6">
            <a:extLst>
              <a:ext uri="{FF2B5EF4-FFF2-40B4-BE49-F238E27FC236}">
                <a16:creationId xmlns:a16="http://schemas.microsoft.com/office/drawing/2014/main" id="{3BB63FB5-D98D-B07B-A311-058D8C2C9311}"/>
              </a:ext>
            </a:extLst>
          </p:cNvPr>
          <p:cNvSpPr txBox="1"/>
          <p:nvPr/>
        </p:nvSpPr>
        <p:spPr>
          <a:xfrm>
            <a:off x="3024940" y="687687"/>
            <a:ext cx="614212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kern="1200" cap="none" spc="0" normalizeH="0" baseline="0" noProof="0" dirty="0">
              <a:ln>
                <a:noFill/>
              </a:ln>
              <a:solidFill>
                <a:prstClr val="black"/>
              </a:solidFill>
              <a:uLnTx/>
              <a:uFillTx/>
              <a:latin typeface="Mont" panose="000007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kern="1200" cap="none" spc="0" normalizeH="0" baseline="0" noProof="0" dirty="0">
              <a:ln>
                <a:noFill/>
              </a:ln>
              <a:solidFill>
                <a:prstClr val="black"/>
              </a:solidFill>
              <a:uLnTx/>
              <a:uFillTx/>
              <a:latin typeface="Mont" panose="00000700000000000000" pitchFamily="50" charset="0"/>
              <a:ea typeface="+mn-ea"/>
              <a:cs typeface="+mn-cs"/>
            </a:endParaRPr>
          </a:p>
        </p:txBody>
      </p:sp>
      <p:sp>
        <p:nvSpPr>
          <p:cNvPr id="4" name="TextBox 3">
            <a:extLst>
              <a:ext uri="{FF2B5EF4-FFF2-40B4-BE49-F238E27FC236}">
                <a16:creationId xmlns:a16="http://schemas.microsoft.com/office/drawing/2014/main" id="{09842D2E-8CA5-3F58-F26C-269791EDE243}"/>
              </a:ext>
            </a:extLst>
          </p:cNvPr>
          <p:cNvSpPr txBox="1"/>
          <p:nvPr/>
        </p:nvSpPr>
        <p:spPr>
          <a:xfrm>
            <a:off x="540447" y="2112813"/>
            <a:ext cx="6142120" cy="3785652"/>
          </a:xfrm>
          <a:prstGeom prst="rect">
            <a:avLst/>
          </a:prstGeom>
          <a:solidFill>
            <a:schemeClr val="bg1"/>
          </a:solidFill>
        </p:spPr>
        <p:txBody>
          <a:bodyPr wrap="square" rtlCol="0">
            <a:spAutoFit/>
          </a:bodyPr>
          <a:lstStyle/>
          <a:p>
            <a:pPr algn="ctr"/>
            <a:r>
              <a:rPr lang="en-GB" sz="2400" dirty="0">
                <a:latin typeface="Mont" panose="00000700000000000000" pitchFamily="50" charset="0"/>
              </a:rPr>
              <a:t>Gender refers to the characteristics of women, men, girls and boys that are </a:t>
            </a:r>
            <a:r>
              <a:rPr lang="en-GB" sz="2400" dirty="0">
                <a:highlight>
                  <a:srgbClr val="FFFF00"/>
                </a:highlight>
                <a:latin typeface="Mont" panose="00000700000000000000" pitchFamily="50" charset="0"/>
              </a:rPr>
              <a:t>socially constructed</a:t>
            </a:r>
            <a:r>
              <a:rPr lang="en-GB" sz="2400" dirty="0">
                <a:latin typeface="Mont" panose="00000700000000000000" pitchFamily="50" charset="0"/>
              </a:rPr>
              <a:t>.  This includes norms, behaviours and roles </a:t>
            </a:r>
            <a:r>
              <a:rPr lang="en-GB" sz="2400" i="1" dirty="0">
                <a:highlight>
                  <a:srgbClr val="FFFF00"/>
                </a:highlight>
                <a:latin typeface="Mont" panose="00000700000000000000" pitchFamily="50" charset="0"/>
              </a:rPr>
              <a:t>associated</a:t>
            </a:r>
            <a:r>
              <a:rPr lang="en-GB" sz="2400" dirty="0">
                <a:latin typeface="Mont" panose="00000700000000000000" pitchFamily="50" charset="0"/>
              </a:rPr>
              <a:t> with being a woman, man, girl or boy, as well </a:t>
            </a:r>
            <a:r>
              <a:rPr lang="en-GB" sz="2400" dirty="0">
                <a:highlight>
                  <a:srgbClr val="FFFF00"/>
                </a:highlight>
                <a:latin typeface="Mont" panose="00000700000000000000" pitchFamily="50" charset="0"/>
              </a:rPr>
              <a:t>as relationships with each other</a:t>
            </a:r>
            <a:r>
              <a:rPr lang="en-GB" sz="2400" dirty="0">
                <a:latin typeface="Mont" panose="00000700000000000000" pitchFamily="50" charset="0"/>
              </a:rPr>
              <a:t>. As a social construct, gender varies from society to society and can change over time. – World Health Organisation </a:t>
            </a:r>
          </a:p>
        </p:txBody>
      </p:sp>
      <p:sp>
        <p:nvSpPr>
          <p:cNvPr id="5" name="TextBox 4">
            <a:extLst>
              <a:ext uri="{FF2B5EF4-FFF2-40B4-BE49-F238E27FC236}">
                <a16:creationId xmlns:a16="http://schemas.microsoft.com/office/drawing/2014/main" id="{6ABBFB91-FC19-F084-05C5-13BFA6F3EB6B}"/>
              </a:ext>
            </a:extLst>
          </p:cNvPr>
          <p:cNvSpPr txBox="1"/>
          <p:nvPr/>
        </p:nvSpPr>
        <p:spPr>
          <a:xfrm>
            <a:off x="3494400" y="564577"/>
            <a:ext cx="5203201" cy="1323439"/>
          </a:xfrm>
          <a:prstGeom prst="rect">
            <a:avLst/>
          </a:prstGeom>
          <a:solidFill>
            <a:schemeClr val="bg2"/>
          </a:solidFill>
        </p:spPr>
        <p:txBody>
          <a:bodyPr wrap="square" rtlCol="0">
            <a:spAutoFit/>
          </a:bodyPr>
          <a:lstStyle/>
          <a:p>
            <a:pPr algn="ctr"/>
            <a:r>
              <a:rPr lang="en-GB" sz="4000" dirty="0">
                <a:latin typeface="Mont" panose="00000700000000000000" pitchFamily="50" charset="0"/>
              </a:rPr>
              <a:t>Social Constructivism</a:t>
            </a:r>
          </a:p>
        </p:txBody>
      </p:sp>
      <p:pic>
        <p:nvPicPr>
          <p:cNvPr id="1028" name="Picture 4" descr="Graphical Abstract">
            <a:extLst>
              <a:ext uri="{FF2B5EF4-FFF2-40B4-BE49-F238E27FC236}">
                <a16:creationId xmlns:a16="http://schemas.microsoft.com/office/drawing/2014/main" id="{0B1F59B2-037C-FF96-B1A0-FCA346BC8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09" t="15634" r="2571" b="28258"/>
          <a:stretch>
            <a:fillRect/>
          </a:stretch>
        </p:blipFill>
        <p:spPr bwMode="auto">
          <a:xfrm>
            <a:off x="6429663" y="2672705"/>
            <a:ext cx="5311846" cy="230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15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2EA4-2216-7E03-C59A-302A6F09C98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5071632-9118-E021-6DF0-FE68C1320C85}"/>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5BF45A4A-FBB1-6042-062E-A48FBE7F21EC}"/>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80486B9B-CD25-1043-AA44-13BF03A6D2BA}"/>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3658585-99BC-D014-2779-E29BCF310879}"/>
              </a:ext>
            </a:extLst>
          </p:cNvPr>
          <p:cNvPicPr>
            <a:picLocks noChangeAspect="1"/>
          </p:cNvPicPr>
          <p:nvPr/>
        </p:nvPicPr>
        <p:blipFill rotWithShape="1">
          <a:blip r:embed="rId4">
            <a:alphaModFix amt="5000"/>
          </a:blip>
          <a:srcRect t="16586" b="24768"/>
          <a:stretch/>
        </p:blipFill>
        <p:spPr>
          <a:xfrm>
            <a:off x="2162247" y="955547"/>
            <a:ext cx="8435207" cy="4946906"/>
          </a:xfrm>
          <a:prstGeom prst="rect">
            <a:avLst/>
          </a:prstGeom>
        </p:spPr>
      </p:pic>
      <p:sp>
        <p:nvSpPr>
          <p:cNvPr id="6" name="TextBox 5">
            <a:extLst>
              <a:ext uri="{FF2B5EF4-FFF2-40B4-BE49-F238E27FC236}">
                <a16:creationId xmlns:a16="http://schemas.microsoft.com/office/drawing/2014/main" id="{B3E60E9D-B14F-9413-0F1E-7F724B4CE24F}"/>
              </a:ext>
            </a:extLst>
          </p:cNvPr>
          <p:cNvSpPr txBox="1"/>
          <p:nvPr/>
        </p:nvSpPr>
        <p:spPr>
          <a:xfrm>
            <a:off x="1594546" y="721436"/>
            <a:ext cx="9343613"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Mont" panose="000007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p:txBody>
      </p:sp>
      <p:sp>
        <p:nvSpPr>
          <p:cNvPr id="7" name="Content Placeholder 6">
            <a:extLst>
              <a:ext uri="{FF2B5EF4-FFF2-40B4-BE49-F238E27FC236}">
                <a16:creationId xmlns:a16="http://schemas.microsoft.com/office/drawing/2014/main" id="{96EE30F6-147A-B2E1-2492-E6D4ADF5F574}"/>
              </a:ext>
            </a:extLst>
          </p:cNvPr>
          <p:cNvSpPr>
            <a:spLocks noGrp="1"/>
          </p:cNvSpPr>
          <p:nvPr>
            <p:ph sz="half" idx="2"/>
          </p:nvPr>
        </p:nvSpPr>
        <p:spPr>
          <a:xfrm>
            <a:off x="473598" y="806077"/>
            <a:ext cx="5157787" cy="2165723"/>
          </a:xfrm>
          <a:solidFill>
            <a:schemeClr val="bg2"/>
          </a:solidFill>
        </p:spPr>
        <p:txBody>
          <a:bodyPr>
            <a:normAutofit fontScale="85000" lnSpcReduction="10000"/>
          </a:bodyPr>
          <a:lstStyle/>
          <a:p>
            <a:pPr marL="0" lvl="0" indent="0">
              <a:lnSpc>
                <a:spcPct val="100000"/>
              </a:lnSpc>
              <a:spcBef>
                <a:spcPts val="0"/>
              </a:spcBef>
              <a:buNone/>
              <a:defRPr/>
            </a:pPr>
            <a:endParaRPr lang="en-GB" sz="2400" b="1" dirty="0">
              <a:solidFill>
                <a:prstClr val="black"/>
              </a:solidFill>
              <a:latin typeface="Mont" panose="00000700000000000000" pitchFamily="50" charset="0"/>
            </a:endParaRPr>
          </a:p>
          <a:p>
            <a:pPr marL="0" lvl="0" indent="0">
              <a:lnSpc>
                <a:spcPct val="100000"/>
              </a:lnSpc>
              <a:spcBef>
                <a:spcPts val="0"/>
              </a:spcBef>
              <a:buNone/>
              <a:defRPr/>
            </a:pPr>
            <a:r>
              <a:rPr lang="en-GB" sz="2400" b="1" dirty="0">
                <a:solidFill>
                  <a:prstClr val="black"/>
                </a:solidFill>
                <a:latin typeface="Mont" panose="00000700000000000000" pitchFamily="50" charset="0"/>
              </a:rPr>
              <a:t>Language and culture are frameworks that help us understand our world. </a:t>
            </a:r>
          </a:p>
          <a:p>
            <a:pPr marL="0" lvl="0" indent="0">
              <a:lnSpc>
                <a:spcPct val="100000"/>
              </a:lnSpc>
              <a:spcBef>
                <a:spcPts val="0"/>
              </a:spcBef>
              <a:buNone/>
              <a:defRPr/>
            </a:pPr>
            <a:endParaRPr lang="en-GB" sz="2400" b="1" dirty="0">
              <a:solidFill>
                <a:prstClr val="black"/>
              </a:solidFill>
              <a:latin typeface="Mont" panose="00000700000000000000" pitchFamily="50" charset="0"/>
            </a:endParaRPr>
          </a:p>
          <a:p>
            <a:pPr marL="0" lvl="0" indent="0">
              <a:lnSpc>
                <a:spcPct val="100000"/>
              </a:lnSpc>
              <a:spcBef>
                <a:spcPts val="0"/>
              </a:spcBef>
              <a:buNone/>
              <a:defRPr/>
            </a:pPr>
            <a:r>
              <a:rPr lang="en-GB" sz="2400" b="1" dirty="0">
                <a:solidFill>
                  <a:prstClr val="black"/>
                </a:solidFill>
                <a:latin typeface="Mont" panose="00000700000000000000" pitchFamily="50" charset="0"/>
              </a:rPr>
              <a:t>Our construction of knowledge can be influenced by those we perceive as ‘experts’. </a:t>
            </a:r>
          </a:p>
          <a:p>
            <a:pPr marL="0" lvl="0" indent="0">
              <a:lnSpc>
                <a:spcPct val="100000"/>
              </a:lnSpc>
              <a:spcBef>
                <a:spcPts val="0"/>
              </a:spcBef>
              <a:buNone/>
              <a:defRPr/>
            </a:pPr>
            <a:endParaRPr lang="en-GB" sz="2400" b="1" dirty="0">
              <a:solidFill>
                <a:prstClr val="black"/>
              </a:solidFill>
              <a:latin typeface="Mont" panose="00000700000000000000" pitchFamily="50" charset="0"/>
            </a:endParaRPr>
          </a:p>
        </p:txBody>
      </p:sp>
      <p:sp>
        <p:nvSpPr>
          <p:cNvPr id="5" name="Text Placeholder 4">
            <a:extLst>
              <a:ext uri="{FF2B5EF4-FFF2-40B4-BE49-F238E27FC236}">
                <a16:creationId xmlns:a16="http://schemas.microsoft.com/office/drawing/2014/main" id="{EA7303B6-D03C-4A86-4F99-912727F7F24C}"/>
              </a:ext>
            </a:extLst>
          </p:cNvPr>
          <p:cNvSpPr>
            <a:spLocks noGrp="1"/>
          </p:cNvSpPr>
          <p:nvPr>
            <p:ph type="body" idx="1"/>
          </p:nvPr>
        </p:nvSpPr>
        <p:spPr>
          <a:xfrm>
            <a:off x="473597" y="9480"/>
            <a:ext cx="5157787" cy="823912"/>
          </a:xfrm>
        </p:spPr>
        <p:txBody>
          <a:bodyPr/>
          <a:lstStyle/>
          <a:p>
            <a:r>
              <a:rPr lang="en-GB" dirty="0"/>
              <a:t>Psychology</a:t>
            </a:r>
          </a:p>
        </p:txBody>
      </p:sp>
      <p:sp>
        <p:nvSpPr>
          <p:cNvPr id="8" name="Text Placeholder 7">
            <a:extLst>
              <a:ext uri="{FF2B5EF4-FFF2-40B4-BE49-F238E27FC236}">
                <a16:creationId xmlns:a16="http://schemas.microsoft.com/office/drawing/2014/main" id="{ACD53D34-60D8-4CF0-15AF-35708C50CEC0}"/>
              </a:ext>
            </a:extLst>
          </p:cNvPr>
          <p:cNvSpPr>
            <a:spLocks noGrp="1"/>
          </p:cNvSpPr>
          <p:nvPr>
            <p:ph type="body" sz="quarter" idx="3"/>
          </p:nvPr>
        </p:nvSpPr>
        <p:spPr>
          <a:xfrm>
            <a:off x="6379850" y="1928064"/>
            <a:ext cx="5183188" cy="823912"/>
          </a:xfrm>
        </p:spPr>
        <p:txBody>
          <a:bodyPr/>
          <a:lstStyle/>
          <a:p>
            <a:r>
              <a:rPr lang="en-GB" dirty="0"/>
              <a:t>Sociology</a:t>
            </a:r>
          </a:p>
        </p:txBody>
      </p:sp>
      <p:sp>
        <p:nvSpPr>
          <p:cNvPr id="11" name="Content Placeholder 10">
            <a:extLst>
              <a:ext uri="{FF2B5EF4-FFF2-40B4-BE49-F238E27FC236}">
                <a16:creationId xmlns:a16="http://schemas.microsoft.com/office/drawing/2014/main" id="{64C274A8-E642-EBA6-02A5-CD1C8A117B9A}"/>
              </a:ext>
            </a:extLst>
          </p:cNvPr>
          <p:cNvSpPr>
            <a:spLocks noGrp="1"/>
          </p:cNvSpPr>
          <p:nvPr>
            <p:ph sz="quarter" idx="4"/>
          </p:nvPr>
        </p:nvSpPr>
        <p:spPr>
          <a:xfrm>
            <a:off x="6369149" y="2751976"/>
            <a:ext cx="5183188" cy="2433635"/>
          </a:xfrm>
          <a:solidFill>
            <a:schemeClr val="bg2"/>
          </a:solidFill>
        </p:spPr>
        <p:txBody>
          <a:bodyPr>
            <a:normAutofit fontScale="85000" lnSpcReduction="10000"/>
          </a:bodyPr>
          <a:lstStyle/>
          <a:p>
            <a:pPr marL="0" indent="0">
              <a:lnSpc>
                <a:spcPct val="120000"/>
              </a:lnSpc>
              <a:buNone/>
            </a:pPr>
            <a:r>
              <a:rPr lang="en-GB" sz="2400" dirty="0">
                <a:latin typeface="Mont" panose="00000700000000000000" pitchFamily="50" charset="0"/>
              </a:rPr>
              <a:t>Interactions, identities, and roles are shaped by repeatedly enforced social norms. (Indirectly and explicitly)</a:t>
            </a:r>
          </a:p>
          <a:p>
            <a:pPr marL="0" indent="0">
              <a:lnSpc>
                <a:spcPct val="120000"/>
              </a:lnSpc>
              <a:buNone/>
            </a:pPr>
            <a:r>
              <a:rPr lang="en-GB" sz="2400" dirty="0">
                <a:latin typeface="Mont" panose="00000700000000000000" pitchFamily="50" charset="0"/>
              </a:rPr>
              <a:t>Harmful norms can be reproduced, and transmitted to younger generations (Butler, 1990).</a:t>
            </a:r>
          </a:p>
          <a:p>
            <a:endParaRPr lang="en-GB" dirty="0"/>
          </a:p>
          <a:p>
            <a:endParaRPr lang="en-GB" dirty="0"/>
          </a:p>
          <a:p>
            <a:endParaRPr lang="en-GB" dirty="0"/>
          </a:p>
        </p:txBody>
      </p:sp>
    </p:spTree>
    <p:extLst>
      <p:ext uri="{BB962C8B-B14F-4D97-AF65-F5344CB8AC3E}">
        <p14:creationId xmlns:p14="http://schemas.microsoft.com/office/powerpoint/2010/main" val="1132612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7459-1178-620D-3D9A-89DCF0909E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7C71F10-81C5-5E56-8C9B-69C6098DFE2D}"/>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97F31A84-4574-693E-85C7-80CBBB878CBA}"/>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CE4D3337-F114-125E-F555-D5AA3B6B4F24}"/>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43B4F5EA-6A3B-752A-2A2A-B9038D43F16F}"/>
              </a:ext>
            </a:extLst>
          </p:cNvPr>
          <p:cNvPicPr>
            <a:picLocks noChangeAspect="1"/>
          </p:cNvPicPr>
          <p:nvPr/>
        </p:nvPicPr>
        <p:blipFill rotWithShape="1">
          <a:blip r:embed="rId4">
            <a:alphaModFix amt="5000"/>
          </a:blip>
          <a:srcRect t="16586" b="24768"/>
          <a:stretch/>
        </p:blipFill>
        <p:spPr>
          <a:xfrm>
            <a:off x="2162245" y="852315"/>
            <a:ext cx="8435207" cy="4946906"/>
          </a:xfrm>
          <a:prstGeom prst="rect">
            <a:avLst/>
          </a:prstGeom>
        </p:spPr>
      </p:pic>
      <p:pic>
        <p:nvPicPr>
          <p:cNvPr id="11" name="Picture 10">
            <a:extLst>
              <a:ext uri="{FF2B5EF4-FFF2-40B4-BE49-F238E27FC236}">
                <a16:creationId xmlns:a16="http://schemas.microsoft.com/office/drawing/2014/main" id="{66DAEF4B-4C38-6FD3-CB84-8FE280C1F1D8}"/>
              </a:ext>
            </a:extLst>
          </p:cNvPr>
          <p:cNvPicPr>
            <a:picLocks noChangeAspect="1"/>
          </p:cNvPicPr>
          <p:nvPr/>
        </p:nvPicPr>
        <p:blipFill>
          <a:blip r:embed="rId5"/>
          <a:srcRect l="19431" t="9996" r="22545" b="6947"/>
          <a:stretch>
            <a:fillRect/>
          </a:stretch>
        </p:blipFill>
        <p:spPr>
          <a:xfrm>
            <a:off x="3086100" y="2044700"/>
            <a:ext cx="5819706" cy="4572625"/>
          </a:xfrm>
          <a:prstGeom prst="rect">
            <a:avLst/>
          </a:prstGeom>
        </p:spPr>
      </p:pic>
      <p:sp>
        <p:nvSpPr>
          <p:cNvPr id="4" name="TextBox 3">
            <a:extLst>
              <a:ext uri="{FF2B5EF4-FFF2-40B4-BE49-F238E27FC236}">
                <a16:creationId xmlns:a16="http://schemas.microsoft.com/office/drawing/2014/main" id="{02BF59DF-05B6-DCFD-E6EB-EB1B9FC15FDC}"/>
              </a:ext>
            </a:extLst>
          </p:cNvPr>
          <p:cNvSpPr txBox="1"/>
          <p:nvPr/>
        </p:nvSpPr>
        <p:spPr>
          <a:xfrm>
            <a:off x="8905805" y="5561941"/>
            <a:ext cx="2247900" cy="646331"/>
          </a:xfrm>
          <a:prstGeom prst="rect">
            <a:avLst/>
          </a:prstGeom>
          <a:solidFill>
            <a:schemeClr val="bg2"/>
          </a:solidFill>
        </p:spPr>
        <p:txBody>
          <a:bodyPr wrap="square" rtlCol="0">
            <a:spAutoFit/>
          </a:bodyPr>
          <a:lstStyle/>
          <a:p>
            <a:r>
              <a:rPr lang="en-GB" dirty="0">
                <a:latin typeface="Mont" panose="00000700000000000000" pitchFamily="50" charset="0"/>
              </a:rPr>
              <a:t>Education </a:t>
            </a:r>
          </a:p>
          <a:p>
            <a:r>
              <a:rPr lang="en-GB" dirty="0">
                <a:latin typeface="Mont" panose="00000700000000000000" pitchFamily="50" charset="0"/>
              </a:rPr>
              <a:t>1:1 work</a:t>
            </a:r>
          </a:p>
        </p:txBody>
      </p:sp>
      <p:sp>
        <p:nvSpPr>
          <p:cNvPr id="12" name="TextBox 11">
            <a:extLst>
              <a:ext uri="{FF2B5EF4-FFF2-40B4-BE49-F238E27FC236}">
                <a16:creationId xmlns:a16="http://schemas.microsoft.com/office/drawing/2014/main" id="{FF48BDBC-216B-3E67-B0D8-6C8C072A05A2}"/>
              </a:ext>
            </a:extLst>
          </p:cNvPr>
          <p:cNvSpPr txBox="1"/>
          <p:nvPr/>
        </p:nvSpPr>
        <p:spPr>
          <a:xfrm>
            <a:off x="7684526" y="3804330"/>
            <a:ext cx="2625655" cy="646331"/>
          </a:xfrm>
          <a:prstGeom prst="rect">
            <a:avLst/>
          </a:prstGeom>
          <a:solidFill>
            <a:schemeClr val="bg2"/>
          </a:solidFill>
        </p:spPr>
        <p:txBody>
          <a:bodyPr wrap="square" rtlCol="0">
            <a:spAutoFit/>
          </a:bodyPr>
          <a:lstStyle/>
          <a:p>
            <a:r>
              <a:rPr lang="en-GB" dirty="0">
                <a:latin typeface="Mont" panose="00000700000000000000" pitchFamily="50" charset="0"/>
              </a:rPr>
              <a:t>Social, generational shift </a:t>
            </a:r>
          </a:p>
        </p:txBody>
      </p:sp>
      <p:sp>
        <p:nvSpPr>
          <p:cNvPr id="15" name="TextBox 14">
            <a:extLst>
              <a:ext uri="{FF2B5EF4-FFF2-40B4-BE49-F238E27FC236}">
                <a16:creationId xmlns:a16="http://schemas.microsoft.com/office/drawing/2014/main" id="{1085C795-45AB-9B28-DEF2-662FED666330}"/>
              </a:ext>
            </a:extLst>
          </p:cNvPr>
          <p:cNvSpPr txBox="1"/>
          <p:nvPr/>
        </p:nvSpPr>
        <p:spPr>
          <a:xfrm>
            <a:off x="6463246" y="1809439"/>
            <a:ext cx="2625655" cy="646331"/>
          </a:xfrm>
          <a:prstGeom prst="rect">
            <a:avLst/>
          </a:prstGeom>
          <a:solidFill>
            <a:schemeClr val="bg2"/>
          </a:solidFill>
        </p:spPr>
        <p:txBody>
          <a:bodyPr wrap="square" rtlCol="0">
            <a:spAutoFit/>
          </a:bodyPr>
          <a:lstStyle/>
          <a:p>
            <a:r>
              <a:rPr lang="en-GB" dirty="0">
                <a:latin typeface="Mont" panose="00000700000000000000" pitchFamily="50" charset="0"/>
              </a:rPr>
              <a:t>Reduction of criminal offences</a:t>
            </a:r>
          </a:p>
        </p:txBody>
      </p:sp>
      <p:sp>
        <p:nvSpPr>
          <p:cNvPr id="16" name="TextBox 15">
            <a:extLst>
              <a:ext uri="{FF2B5EF4-FFF2-40B4-BE49-F238E27FC236}">
                <a16:creationId xmlns:a16="http://schemas.microsoft.com/office/drawing/2014/main" id="{D92FDEF6-94DB-973B-77BC-8564B3628C48}"/>
              </a:ext>
            </a:extLst>
          </p:cNvPr>
          <p:cNvSpPr txBox="1"/>
          <p:nvPr/>
        </p:nvSpPr>
        <p:spPr>
          <a:xfrm>
            <a:off x="367246" y="386679"/>
            <a:ext cx="6096000" cy="707886"/>
          </a:xfrm>
          <a:prstGeom prst="rect">
            <a:avLst/>
          </a:prstGeom>
          <a:noFill/>
        </p:spPr>
        <p:txBody>
          <a:bodyPr wrap="square" rtlCol="0">
            <a:spAutoFit/>
          </a:bodyPr>
          <a:lstStyle/>
          <a:p>
            <a:r>
              <a:rPr lang="en-GB" sz="4000" dirty="0">
                <a:latin typeface="Mont" panose="00000700000000000000" pitchFamily="50" charset="0"/>
              </a:rPr>
              <a:t>Long Term Prevention</a:t>
            </a:r>
          </a:p>
        </p:txBody>
      </p:sp>
      <p:sp>
        <p:nvSpPr>
          <p:cNvPr id="17" name="TextBox 16">
            <a:extLst>
              <a:ext uri="{FF2B5EF4-FFF2-40B4-BE49-F238E27FC236}">
                <a16:creationId xmlns:a16="http://schemas.microsoft.com/office/drawing/2014/main" id="{96E97AE9-1C24-D0C2-E978-F5586AB09DEE}"/>
              </a:ext>
            </a:extLst>
          </p:cNvPr>
          <p:cNvSpPr txBox="1"/>
          <p:nvPr/>
        </p:nvSpPr>
        <p:spPr>
          <a:xfrm>
            <a:off x="555696" y="5561940"/>
            <a:ext cx="2730500" cy="646331"/>
          </a:xfrm>
          <a:prstGeom prst="rect">
            <a:avLst/>
          </a:prstGeom>
          <a:solidFill>
            <a:schemeClr val="bg2"/>
          </a:solidFill>
        </p:spPr>
        <p:txBody>
          <a:bodyPr wrap="square" rtlCol="0">
            <a:spAutoFit/>
          </a:bodyPr>
          <a:lstStyle/>
          <a:p>
            <a:r>
              <a:rPr lang="en-GB" dirty="0">
                <a:latin typeface="Mont" panose="00000700000000000000" pitchFamily="50" charset="0"/>
              </a:rPr>
              <a:t>Support for wellbeing </a:t>
            </a:r>
          </a:p>
          <a:p>
            <a:r>
              <a:rPr lang="en-GB" dirty="0">
                <a:latin typeface="Mont" panose="00000700000000000000" pitchFamily="50" charset="0"/>
              </a:rPr>
              <a:t>Healthy relationships </a:t>
            </a:r>
          </a:p>
        </p:txBody>
      </p:sp>
      <p:sp>
        <p:nvSpPr>
          <p:cNvPr id="18" name="TextBox 17">
            <a:extLst>
              <a:ext uri="{FF2B5EF4-FFF2-40B4-BE49-F238E27FC236}">
                <a16:creationId xmlns:a16="http://schemas.microsoft.com/office/drawing/2014/main" id="{3AD592DC-5D61-CFE5-73BE-EE3BFD0A4D52}"/>
              </a:ext>
            </a:extLst>
          </p:cNvPr>
          <p:cNvSpPr txBox="1"/>
          <p:nvPr/>
        </p:nvSpPr>
        <p:spPr>
          <a:xfrm>
            <a:off x="1171296" y="4013690"/>
            <a:ext cx="2981953" cy="646331"/>
          </a:xfrm>
          <a:prstGeom prst="rect">
            <a:avLst/>
          </a:prstGeom>
          <a:solidFill>
            <a:schemeClr val="bg2"/>
          </a:solidFill>
        </p:spPr>
        <p:txBody>
          <a:bodyPr wrap="square" rtlCol="0">
            <a:spAutoFit/>
          </a:bodyPr>
          <a:lstStyle/>
          <a:p>
            <a:r>
              <a:rPr lang="en-GB" dirty="0">
                <a:latin typeface="Mont" panose="00000700000000000000" pitchFamily="50" charset="0"/>
              </a:rPr>
              <a:t> Harmful expectations no longer normalised </a:t>
            </a:r>
          </a:p>
        </p:txBody>
      </p:sp>
      <p:sp>
        <p:nvSpPr>
          <p:cNvPr id="19" name="TextBox 18">
            <a:extLst>
              <a:ext uri="{FF2B5EF4-FFF2-40B4-BE49-F238E27FC236}">
                <a16:creationId xmlns:a16="http://schemas.microsoft.com/office/drawing/2014/main" id="{16CB2FFA-54EB-E870-8304-E68F90FE6B3B}"/>
              </a:ext>
            </a:extLst>
          </p:cNvPr>
          <p:cNvSpPr txBox="1"/>
          <p:nvPr/>
        </p:nvSpPr>
        <p:spPr>
          <a:xfrm>
            <a:off x="2236895" y="2415628"/>
            <a:ext cx="2717800" cy="923330"/>
          </a:xfrm>
          <a:prstGeom prst="rect">
            <a:avLst/>
          </a:prstGeom>
          <a:solidFill>
            <a:schemeClr val="bg2"/>
          </a:solidFill>
        </p:spPr>
        <p:txBody>
          <a:bodyPr wrap="square" rtlCol="0">
            <a:spAutoFit/>
          </a:bodyPr>
          <a:lstStyle/>
          <a:p>
            <a:r>
              <a:rPr lang="en-GB" dirty="0">
                <a:latin typeface="Mont" panose="00000700000000000000" pitchFamily="50" charset="0"/>
              </a:rPr>
              <a:t>Early identification of  harmful behaviours that may escalate</a:t>
            </a:r>
          </a:p>
        </p:txBody>
      </p:sp>
    </p:spTree>
    <p:extLst>
      <p:ext uri="{BB962C8B-B14F-4D97-AF65-F5344CB8AC3E}">
        <p14:creationId xmlns:p14="http://schemas.microsoft.com/office/powerpoint/2010/main" val="2316099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FB11-397B-19BA-9F75-0EA9F228E26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EECC6CE-B268-75AF-87F0-E4EF7C912BBE}"/>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24EC644F-2C98-DA94-0EA0-11940F3279A5}"/>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BDCD8E40-46DD-E1FF-9703-A94612DC2918}"/>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CC92E19-F7DD-208F-1C56-086215269240}"/>
              </a:ext>
            </a:extLst>
          </p:cNvPr>
          <p:cNvPicPr>
            <a:picLocks noChangeAspect="1"/>
          </p:cNvPicPr>
          <p:nvPr/>
        </p:nvPicPr>
        <p:blipFill rotWithShape="1">
          <a:blip r:embed="rId4">
            <a:alphaModFix amt="5000"/>
          </a:blip>
          <a:srcRect t="16586" b="24768"/>
          <a:stretch/>
        </p:blipFill>
        <p:spPr>
          <a:xfrm>
            <a:off x="2162247" y="955547"/>
            <a:ext cx="8435207" cy="4946906"/>
          </a:xfrm>
          <a:prstGeom prst="rect">
            <a:avLst/>
          </a:prstGeom>
        </p:spPr>
      </p:pic>
      <p:sp>
        <p:nvSpPr>
          <p:cNvPr id="19" name="TextBox 18">
            <a:extLst>
              <a:ext uri="{FF2B5EF4-FFF2-40B4-BE49-F238E27FC236}">
                <a16:creationId xmlns:a16="http://schemas.microsoft.com/office/drawing/2014/main" id="{05093293-6434-AFD4-AB78-13ABFE534A7E}"/>
              </a:ext>
            </a:extLst>
          </p:cNvPr>
          <p:cNvSpPr txBox="1"/>
          <p:nvPr/>
        </p:nvSpPr>
        <p:spPr>
          <a:xfrm>
            <a:off x="2693773" y="2323070"/>
            <a:ext cx="6820930" cy="1754326"/>
          </a:xfrm>
          <a:prstGeom prst="rect">
            <a:avLst/>
          </a:prstGeom>
          <a:noFill/>
        </p:spPr>
        <p:txBody>
          <a:bodyPr wrap="square" rtlCol="0">
            <a:spAutoFit/>
          </a:bodyPr>
          <a:lstStyle/>
          <a:p>
            <a:pPr algn="ctr"/>
            <a:r>
              <a:rPr lang="en-GB" sz="5400" dirty="0">
                <a:latin typeface="Mont" panose="00000700000000000000" pitchFamily="50" charset="0"/>
              </a:rPr>
              <a:t>Why is There a Focus on Boys?</a:t>
            </a:r>
          </a:p>
        </p:txBody>
      </p:sp>
    </p:spTree>
    <p:extLst>
      <p:ext uri="{BB962C8B-B14F-4D97-AF65-F5344CB8AC3E}">
        <p14:creationId xmlns:p14="http://schemas.microsoft.com/office/powerpoint/2010/main" val="3215212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C843D-259D-D15E-DFCA-8B34CF93205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37ADB6E-4E01-CDF7-CDDE-19F4E3EDB9C1}"/>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1C3E984C-3417-2AA6-95B6-7844D80D6864}"/>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A91BD908-ED90-0AA7-E91B-B68CB65C6D9E}"/>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514F3E87-4DED-D7A3-C1FD-CCEB1A54A763}"/>
              </a:ext>
            </a:extLst>
          </p:cNvPr>
          <p:cNvPicPr>
            <a:picLocks noChangeAspect="1"/>
          </p:cNvPicPr>
          <p:nvPr/>
        </p:nvPicPr>
        <p:blipFill rotWithShape="1">
          <a:blip r:embed="rId4">
            <a:alphaModFix amt="5000"/>
          </a:blip>
          <a:srcRect t="16586" b="24768"/>
          <a:stretch/>
        </p:blipFill>
        <p:spPr>
          <a:xfrm>
            <a:off x="2090058" y="955547"/>
            <a:ext cx="8435207" cy="4946906"/>
          </a:xfrm>
          <a:prstGeom prst="rect">
            <a:avLst/>
          </a:prstGeom>
        </p:spPr>
      </p:pic>
      <p:sp>
        <p:nvSpPr>
          <p:cNvPr id="4" name="TextBox 3">
            <a:extLst>
              <a:ext uri="{FF2B5EF4-FFF2-40B4-BE49-F238E27FC236}">
                <a16:creationId xmlns:a16="http://schemas.microsoft.com/office/drawing/2014/main" id="{6A103645-CB27-0A53-B1E2-73521CC512E7}"/>
              </a:ext>
            </a:extLst>
          </p:cNvPr>
          <p:cNvSpPr txBox="1"/>
          <p:nvPr/>
        </p:nvSpPr>
        <p:spPr>
          <a:xfrm>
            <a:off x="-487075" y="2856259"/>
            <a:ext cx="5934763"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p:txBody>
      </p:sp>
      <p:pic>
        <p:nvPicPr>
          <p:cNvPr id="1026" name="Picture 2" descr="giga chad Meme Generator">
            <a:extLst>
              <a:ext uri="{FF2B5EF4-FFF2-40B4-BE49-F238E27FC236}">
                <a16:creationId xmlns:a16="http://schemas.microsoft.com/office/drawing/2014/main" id="{42655883-4A69-AC1C-26BF-9952494E7F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53"/>
          <a:stretch>
            <a:fillRect/>
          </a:stretch>
        </p:blipFill>
        <p:spPr bwMode="auto">
          <a:xfrm>
            <a:off x="6403475" y="346280"/>
            <a:ext cx="1533349" cy="16028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appy Man Giving Okay Sign - Portrait on White Background Stock Photo ...">
            <a:extLst>
              <a:ext uri="{FF2B5EF4-FFF2-40B4-BE49-F238E27FC236}">
                <a16:creationId xmlns:a16="http://schemas.microsoft.com/office/drawing/2014/main" id="{CF0C1EBD-0F24-FA7A-224B-C72BD660B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0149" y="2158450"/>
            <a:ext cx="1145588" cy="17165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914,120 Beautiful Group Women Royalty-Free Images, Stock Photos ...">
            <a:extLst>
              <a:ext uri="{FF2B5EF4-FFF2-40B4-BE49-F238E27FC236}">
                <a16:creationId xmlns:a16="http://schemas.microsoft.com/office/drawing/2014/main" id="{257EEBBB-4E7A-2688-AD09-4AC924D123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975" y="3976433"/>
            <a:ext cx="3663042" cy="2252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0958A7-F1F6-81D5-F485-63A07FF008D4}"/>
              </a:ext>
            </a:extLst>
          </p:cNvPr>
          <p:cNvSpPr txBox="1"/>
          <p:nvPr/>
        </p:nvSpPr>
        <p:spPr>
          <a:xfrm>
            <a:off x="7787111" y="955547"/>
            <a:ext cx="4188412" cy="830997"/>
          </a:xfrm>
          <a:prstGeom prst="rect">
            <a:avLst/>
          </a:prstGeom>
          <a:noFill/>
        </p:spPr>
        <p:txBody>
          <a:bodyPr wrap="square" rtlCol="0">
            <a:spAutoFit/>
          </a:bodyPr>
          <a:lstStyle/>
          <a:p>
            <a:pPr algn="ctr"/>
            <a:r>
              <a:rPr lang="en-GB" sz="2400" dirty="0">
                <a:latin typeface="Mont" panose="00000700000000000000" pitchFamily="50" charset="0"/>
              </a:rPr>
              <a:t>Hegemonic/Aspirational Masculinity </a:t>
            </a:r>
          </a:p>
        </p:txBody>
      </p:sp>
      <p:sp>
        <p:nvSpPr>
          <p:cNvPr id="6" name="TextBox 5">
            <a:extLst>
              <a:ext uri="{FF2B5EF4-FFF2-40B4-BE49-F238E27FC236}">
                <a16:creationId xmlns:a16="http://schemas.microsoft.com/office/drawing/2014/main" id="{1C9D972D-7C47-E579-FF0F-EBACDAD555AB}"/>
              </a:ext>
            </a:extLst>
          </p:cNvPr>
          <p:cNvSpPr txBox="1"/>
          <p:nvPr/>
        </p:nvSpPr>
        <p:spPr>
          <a:xfrm>
            <a:off x="4511323" y="2889946"/>
            <a:ext cx="3261360" cy="461665"/>
          </a:xfrm>
          <a:prstGeom prst="rect">
            <a:avLst/>
          </a:prstGeom>
          <a:noFill/>
        </p:spPr>
        <p:txBody>
          <a:bodyPr wrap="square" rtlCol="0">
            <a:spAutoFit/>
          </a:bodyPr>
          <a:lstStyle/>
          <a:p>
            <a:pPr algn="ctr"/>
            <a:r>
              <a:rPr lang="en-GB" sz="2400" dirty="0">
                <a:latin typeface="Mont" panose="00000700000000000000" pitchFamily="50" charset="0"/>
              </a:rPr>
              <a:t> Men </a:t>
            </a:r>
          </a:p>
        </p:txBody>
      </p:sp>
      <p:sp>
        <p:nvSpPr>
          <p:cNvPr id="7" name="TextBox 6">
            <a:extLst>
              <a:ext uri="{FF2B5EF4-FFF2-40B4-BE49-F238E27FC236}">
                <a16:creationId xmlns:a16="http://schemas.microsoft.com/office/drawing/2014/main" id="{0333B9C6-D99A-CE3C-D44B-2F27689C03B7}"/>
              </a:ext>
            </a:extLst>
          </p:cNvPr>
          <p:cNvSpPr txBox="1"/>
          <p:nvPr/>
        </p:nvSpPr>
        <p:spPr>
          <a:xfrm>
            <a:off x="8954234" y="4871985"/>
            <a:ext cx="3261360" cy="461665"/>
          </a:xfrm>
          <a:prstGeom prst="rect">
            <a:avLst/>
          </a:prstGeom>
          <a:noFill/>
        </p:spPr>
        <p:txBody>
          <a:bodyPr wrap="square" rtlCol="0">
            <a:spAutoFit/>
          </a:bodyPr>
          <a:lstStyle/>
          <a:p>
            <a:pPr algn="ctr"/>
            <a:r>
              <a:rPr lang="en-GB" sz="2400" dirty="0">
                <a:latin typeface="Mont" panose="00000700000000000000" pitchFamily="50" charset="0"/>
              </a:rPr>
              <a:t>Not Masculine </a:t>
            </a:r>
          </a:p>
        </p:txBody>
      </p:sp>
      <p:sp>
        <p:nvSpPr>
          <p:cNvPr id="8" name="TextBox 7">
            <a:extLst>
              <a:ext uri="{FF2B5EF4-FFF2-40B4-BE49-F238E27FC236}">
                <a16:creationId xmlns:a16="http://schemas.microsoft.com/office/drawing/2014/main" id="{5A829E9D-6B7D-313B-1C92-DF094A645938}"/>
              </a:ext>
            </a:extLst>
          </p:cNvPr>
          <p:cNvSpPr txBox="1"/>
          <p:nvPr/>
        </p:nvSpPr>
        <p:spPr>
          <a:xfrm>
            <a:off x="605527" y="1517431"/>
            <a:ext cx="3672509" cy="2677656"/>
          </a:xfrm>
          <a:prstGeom prst="rect">
            <a:avLst/>
          </a:prstGeom>
          <a:noFill/>
        </p:spPr>
        <p:txBody>
          <a:bodyPr wrap="square" rtlCol="0">
            <a:spAutoFit/>
          </a:bodyPr>
          <a:lstStyle/>
          <a:p>
            <a:pPr algn="ctr"/>
            <a:r>
              <a:rPr lang="en-GB" sz="2800" dirty="0">
                <a:latin typeface="Mont" panose="00000700000000000000" pitchFamily="50" charset="0"/>
              </a:rPr>
              <a:t>To prevent VAWG, we’re looking to address how </a:t>
            </a:r>
            <a:r>
              <a:rPr lang="en-GB" sz="2800" i="1" dirty="0">
                <a:latin typeface="Mont" panose="00000700000000000000" pitchFamily="50" charset="0"/>
              </a:rPr>
              <a:t>gender role stress </a:t>
            </a:r>
            <a:r>
              <a:rPr lang="en-GB" sz="2800" dirty="0">
                <a:latin typeface="Mont" panose="00000700000000000000" pitchFamily="50" charset="0"/>
              </a:rPr>
              <a:t>from masculinity enables VAWG</a:t>
            </a:r>
          </a:p>
        </p:txBody>
      </p:sp>
    </p:spTree>
    <p:extLst>
      <p:ext uri="{BB962C8B-B14F-4D97-AF65-F5344CB8AC3E}">
        <p14:creationId xmlns:p14="http://schemas.microsoft.com/office/powerpoint/2010/main" val="348796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9CCED-1C38-44CE-D246-47238CEB967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D23D90-36D6-AF3D-719D-072028A2BD95}"/>
              </a:ext>
            </a:extLst>
          </p:cNvPr>
          <p:cNvGrpSpPr/>
          <p:nvPr/>
        </p:nvGrpSpPr>
        <p:grpSpPr>
          <a:xfrm>
            <a:off x="-101292" y="0"/>
            <a:ext cx="12293292" cy="6885185"/>
            <a:chOff x="-101292" y="0"/>
            <a:chExt cx="12293292" cy="6885185"/>
          </a:xfrm>
        </p:grpSpPr>
        <p:grpSp>
          <p:nvGrpSpPr>
            <p:cNvPr id="10" name="Group 9">
              <a:extLst>
                <a:ext uri="{FF2B5EF4-FFF2-40B4-BE49-F238E27FC236}">
                  <a16:creationId xmlns:a16="http://schemas.microsoft.com/office/drawing/2014/main" id="{37DC6F98-0C03-13EA-0CE2-921C2E18D35B}"/>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4637FECA-9A93-D79B-A0BC-324A4E2F6DA7}"/>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B15D52B5-382F-0A72-D1CE-675B6539065E}"/>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AA6FEF0A-948D-3E00-DCE4-61088179283E}"/>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pic>
        <p:nvPicPr>
          <p:cNvPr id="7" name="Picture 6">
            <a:extLst>
              <a:ext uri="{FF2B5EF4-FFF2-40B4-BE49-F238E27FC236}">
                <a16:creationId xmlns:a16="http://schemas.microsoft.com/office/drawing/2014/main" id="{E90BA63D-92B6-B7CC-6AC7-7856B98588A9}"/>
              </a:ext>
            </a:extLst>
          </p:cNvPr>
          <p:cNvPicPr>
            <a:picLocks noChangeAspect="1"/>
          </p:cNvPicPr>
          <p:nvPr/>
        </p:nvPicPr>
        <p:blipFill>
          <a:blip r:embed="rId5">
            <a:extLst>
              <a:ext uri="{28A0092B-C50C-407E-A947-70E740481C1C}">
                <a14:useLocalDpi xmlns:a14="http://schemas.microsoft.com/office/drawing/2010/main" val="0"/>
              </a:ext>
            </a:extLst>
          </a:blip>
          <a:srcRect t="27335" r="819" b="27455"/>
          <a:stretch>
            <a:fillRect/>
          </a:stretch>
        </p:blipFill>
        <p:spPr>
          <a:xfrm>
            <a:off x="496337" y="267859"/>
            <a:ext cx="2764118" cy="1259999"/>
          </a:xfrm>
          <a:prstGeom prst="rect">
            <a:avLst/>
          </a:prstGeom>
        </p:spPr>
      </p:pic>
      <p:sp>
        <p:nvSpPr>
          <p:cNvPr id="8" name="TextBox 7">
            <a:extLst>
              <a:ext uri="{FF2B5EF4-FFF2-40B4-BE49-F238E27FC236}">
                <a16:creationId xmlns:a16="http://schemas.microsoft.com/office/drawing/2014/main" id="{19CA3747-70D8-FF31-64C1-5EC18912A73E}"/>
              </a:ext>
            </a:extLst>
          </p:cNvPr>
          <p:cNvSpPr txBox="1"/>
          <p:nvPr/>
        </p:nvSpPr>
        <p:spPr>
          <a:xfrm>
            <a:off x="1388962" y="1426385"/>
            <a:ext cx="3253553" cy="369332"/>
          </a:xfrm>
          <a:prstGeom prst="rect">
            <a:avLst/>
          </a:prstGeom>
          <a:noFill/>
        </p:spPr>
        <p:txBody>
          <a:bodyPr wrap="square" rtlCol="0">
            <a:spAutoFit/>
          </a:bodyPr>
          <a:lstStyle/>
          <a:p>
            <a:r>
              <a:rPr lang="en-GB" dirty="0">
                <a:latin typeface="Mont" panose="00000700000000000000" pitchFamily="50" charset="0"/>
              </a:rPr>
              <a:t>2024/2025 Academic Year </a:t>
            </a:r>
          </a:p>
        </p:txBody>
      </p:sp>
      <p:graphicFrame>
        <p:nvGraphicFramePr>
          <p:cNvPr id="13" name="Diagram 12">
            <a:extLst>
              <a:ext uri="{FF2B5EF4-FFF2-40B4-BE49-F238E27FC236}">
                <a16:creationId xmlns:a16="http://schemas.microsoft.com/office/drawing/2014/main" id="{C210EB60-CFB7-D1A2-7E49-F91D90F112F4}"/>
              </a:ext>
            </a:extLst>
          </p:cNvPr>
          <p:cNvGraphicFramePr/>
          <p:nvPr>
            <p:extLst>
              <p:ext uri="{D42A27DB-BD31-4B8C-83A1-F6EECF244321}">
                <p14:modId xmlns:p14="http://schemas.microsoft.com/office/powerpoint/2010/main" val="2428822002"/>
              </p:ext>
            </p:extLst>
          </p:nvPr>
        </p:nvGraphicFramePr>
        <p:xfrm>
          <a:off x="843627" y="1171474"/>
          <a:ext cx="10504746"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27919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9308-B1B7-D67D-1823-60B479CA195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A141DF5-FEC5-02EF-03E9-B553D570BCBA}"/>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F440EA98-FF56-0B42-05D7-2838A2A1A05E}"/>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940B38D0-64F6-ADC9-3E7B-AE996E258DBC}"/>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B5E4D64C-0AAC-18C4-28C9-1B0179AB284E}"/>
              </a:ext>
            </a:extLst>
          </p:cNvPr>
          <p:cNvPicPr>
            <a:picLocks noChangeAspect="1"/>
          </p:cNvPicPr>
          <p:nvPr/>
        </p:nvPicPr>
        <p:blipFill rotWithShape="1">
          <a:blip r:embed="rId4">
            <a:alphaModFix amt="5000"/>
          </a:blip>
          <a:srcRect t="16586" b="24768"/>
          <a:stretch/>
        </p:blipFill>
        <p:spPr>
          <a:xfrm>
            <a:off x="2162247" y="955547"/>
            <a:ext cx="8435207" cy="4946906"/>
          </a:xfrm>
          <a:prstGeom prst="rect">
            <a:avLst/>
          </a:prstGeom>
        </p:spPr>
      </p:pic>
      <p:sp>
        <p:nvSpPr>
          <p:cNvPr id="19" name="TextBox 18">
            <a:extLst>
              <a:ext uri="{FF2B5EF4-FFF2-40B4-BE49-F238E27FC236}">
                <a16:creationId xmlns:a16="http://schemas.microsoft.com/office/drawing/2014/main" id="{E175D45F-F4AE-8516-B5F9-1EDBC81E3914}"/>
              </a:ext>
            </a:extLst>
          </p:cNvPr>
          <p:cNvSpPr txBox="1"/>
          <p:nvPr/>
        </p:nvSpPr>
        <p:spPr>
          <a:xfrm>
            <a:off x="2693773" y="2323070"/>
            <a:ext cx="6820930" cy="2585323"/>
          </a:xfrm>
          <a:prstGeom prst="rect">
            <a:avLst/>
          </a:prstGeom>
          <a:noFill/>
        </p:spPr>
        <p:txBody>
          <a:bodyPr wrap="square" rtlCol="0">
            <a:spAutoFit/>
          </a:bodyPr>
          <a:lstStyle/>
          <a:p>
            <a:pPr algn="ctr"/>
            <a:r>
              <a:rPr lang="en-GB" sz="5400" dirty="0">
                <a:latin typeface="Mont" panose="00000700000000000000" pitchFamily="50" charset="0"/>
              </a:rPr>
              <a:t>Why Should We Take This Approach?</a:t>
            </a:r>
          </a:p>
        </p:txBody>
      </p:sp>
    </p:spTree>
    <p:extLst>
      <p:ext uri="{BB962C8B-B14F-4D97-AF65-F5344CB8AC3E}">
        <p14:creationId xmlns:p14="http://schemas.microsoft.com/office/powerpoint/2010/main" val="87873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1B244-7480-52D2-6BC1-57F66581D2B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90656A0-FCFC-FAFC-091F-A75CE117B05B}"/>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FB7B54DD-7A2A-E296-42FE-19881DB05828}"/>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540B4CF0-1EC2-465B-DA8D-1155CC18EBFD}"/>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3" name="Text Placeholder 12">
            <a:extLst>
              <a:ext uri="{FF2B5EF4-FFF2-40B4-BE49-F238E27FC236}">
                <a16:creationId xmlns:a16="http://schemas.microsoft.com/office/drawing/2014/main" id="{4D6ACC62-DB3A-56EE-A94F-0534A44AB1F1}"/>
              </a:ext>
            </a:extLst>
          </p:cNvPr>
          <p:cNvSpPr>
            <a:spLocks noGrp="1"/>
          </p:cNvSpPr>
          <p:nvPr>
            <p:ph type="body" sz="quarter" idx="3"/>
          </p:nvPr>
        </p:nvSpPr>
        <p:spPr>
          <a:xfrm>
            <a:off x="366190" y="506993"/>
            <a:ext cx="5183188" cy="823912"/>
          </a:xfrm>
        </p:spPr>
        <p:txBody>
          <a:bodyPr>
            <a:normAutofit/>
          </a:bodyPr>
          <a:lstStyle/>
          <a:p>
            <a:r>
              <a:rPr lang="en-GB" sz="3600" dirty="0">
                <a:latin typeface="Mont" panose="00000700000000000000" pitchFamily="50" charset="0"/>
              </a:rPr>
              <a:t>Boys</a:t>
            </a:r>
          </a:p>
        </p:txBody>
      </p:sp>
      <p:sp>
        <p:nvSpPr>
          <p:cNvPr id="6" name="Content Placeholder 5">
            <a:extLst>
              <a:ext uri="{FF2B5EF4-FFF2-40B4-BE49-F238E27FC236}">
                <a16:creationId xmlns:a16="http://schemas.microsoft.com/office/drawing/2014/main" id="{F1A58F08-F85C-E74E-902B-D62884F40D67}"/>
              </a:ext>
            </a:extLst>
          </p:cNvPr>
          <p:cNvSpPr>
            <a:spLocks noGrp="1"/>
          </p:cNvSpPr>
          <p:nvPr>
            <p:ph sz="quarter" idx="4"/>
          </p:nvPr>
        </p:nvSpPr>
        <p:spPr>
          <a:xfrm>
            <a:off x="366190" y="1464834"/>
            <a:ext cx="5729810" cy="4692667"/>
          </a:xfrm>
        </p:spPr>
        <p:txBody>
          <a:bodyPr>
            <a:normAutofit lnSpcReduction="10000"/>
          </a:bodyPr>
          <a:lstStyle/>
          <a:p>
            <a:pPr marL="0" indent="0" algn="ctr">
              <a:buNone/>
            </a:pPr>
            <a:r>
              <a:rPr lang="en-GB" dirty="0">
                <a:latin typeface="Mont" panose="00000700000000000000" pitchFamily="50" charset="0"/>
              </a:rPr>
              <a:t>Raises awareness of progress and current issues regarding gender inequality.</a:t>
            </a:r>
          </a:p>
          <a:p>
            <a:pPr marL="0" indent="0" algn="ctr">
              <a:buNone/>
            </a:pPr>
            <a:endParaRPr lang="en-GB" dirty="0">
              <a:latin typeface="Mont" panose="00000700000000000000" pitchFamily="50" charset="0"/>
            </a:endParaRPr>
          </a:p>
          <a:p>
            <a:pPr marL="0" indent="0" algn="ctr">
              <a:buNone/>
            </a:pPr>
            <a:r>
              <a:rPr lang="en-GB" dirty="0">
                <a:latin typeface="Mont" panose="00000700000000000000" pitchFamily="50" charset="0"/>
              </a:rPr>
              <a:t>Highlights potential for genuine participation in social change </a:t>
            </a:r>
          </a:p>
          <a:p>
            <a:pPr marL="0" indent="0" algn="ctr">
              <a:buNone/>
            </a:pPr>
            <a:endParaRPr lang="en-GB" dirty="0">
              <a:latin typeface="Mont" panose="00000700000000000000" pitchFamily="50" charset="0"/>
            </a:endParaRPr>
          </a:p>
          <a:p>
            <a:pPr marL="0" indent="0" algn="ctr">
              <a:buNone/>
            </a:pPr>
            <a:r>
              <a:rPr lang="en-GB" dirty="0">
                <a:latin typeface="Mont" panose="00000700000000000000" pitchFamily="50" charset="0"/>
              </a:rPr>
              <a:t>Affirms autonomy over their identity, and responsibility in their interactions</a:t>
            </a:r>
          </a:p>
          <a:p>
            <a:pPr marL="0" indent="0">
              <a:buNone/>
            </a:pPr>
            <a:endParaRPr lang="en-GB" dirty="0"/>
          </a:p>
          <a:p>
            <a:pPr marL="0" indent="0">
              <a:buNone/>
            </a:pPr>
            <a:endParaRPr lang="en-GB" dirty="0"/>
          </a:p>
        </p:txBody>
      </p:sp>
      <p:pic>
        <p:nvPicPr>
          <p:cNvPr id="21" name="Picture 20">
            <a:extLst>
              <a:ext uri="{FF2B5EF4-FFF2-40B4-BE49-F238E27FC236}">
                <a16:creationId xmlns:a16="http://schemas.microsoft.com/office/drawing/2014/main" id="{50F79EF5-E403-EB53-A135-271B3C61C55E}"/>
              </a:ext>
            </a:extLst>
          </p:cNvPr>
          <p:cNvPicPr>
            <a:picLocks noChangeAspect="1"/>
          </p:cNvPicPr>
          <p:nvPr/>
        </p:nvPicPr>
        <p:blipFill>
          <a:blip r:embed="rId4">
            <a:extLst>
              <a:ext uri="{28A0092B-C50C-407E-A947-70E740481C1C}">
                <a14:useLocalDpi xmlns:a14="http://schemas.microsoft.com/office/drawing/2010/main" val="0"/>
              </a:ext>
            </a:extLst>
          </a:blip>
          <a:srcRect l="10315" r="13003" b="32735"/>
          <a:stretch>
            <a:fillRect/>
          </a:stretch>
        </p:blipFill>
        <p:spPr>
          <a:xfrm>
            <a:off x="6448407" y="3562662"/>
            <a:ext cx="3136900" cy="2751667"/>
          </a:xfrm>
          <a:prstGeom prst="rect">
            <a:avLst/>
          </a:prstGeom>
        </p:spPr>
      </p:pic>
      <p:pic>
        <p:nvPicPr>
          <p:cNvPr id="19" name="Picture 18">
            <a:extLst>
              <a:ext uri="{FF2B5EF4-FFF2-40B4-BE49-F238E27FC236}">
                <a16:creationId xmlns:a16="http://schemas.microsoft.com/office/drawing/2014/main" id="{05AEC506-A73E-51EE-4BEC-44A6D95D6C29}"/>
              </a:ext>
            </a:extLst>
          </p:cNvPr>
          <p:cNvPicPr>
            <a:picLocks noChangeAspect="1"/>
          </p:cNvPicPr>
          <p:nvPr/>
        </p:nvPicPr>
        <p:blipFill>
          <a:blip r:embed="rId5">
            <a:extLst>
              <a:ext uri="{28A0092B-C50C-407E-A947-70E740481C1C}">
                <a14:useLocalDpi xmlns:a14="http://schemas.microsoft.com/office/drawing/2010/main" val="0"/>
              </a:ext>
            </a:extLst>
          </a:blip>
          <a:srcRect l="13029" r="12324" b="1878"/>
          <a:stretch>
            <a:fillRect/>
          </a:stretch>
        </p:blipFill>
        <p:spPr>
          <a:xfrm>
            <a:off x="8606902" y="470152"/>
            <a:ext cx="3136900" cy="3092510"/>
          </a:xfrm>
          <a:prstGeom prst="rect">
            <a:avLst/>
          </a:prstGeom>
        </p:spPr>
      </p:pic>
    </p:spTree>
    <p:extLst>
      <p:ext uri="{BB962C8B-B14F-4D97-AF65-F5344CB8AC3E}">
        <p14:creationId xmlns:p14="http://schemas.microsoft.com/office/powerpoint/2010/main" val="2580170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13B29-33F6-04E4-58B2-63504531EDD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D47284F-481F-752F-6044-6505E907A06B}"/>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3015EAE7-D4E3-DA8E-2792-015D9A8C061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D6787350-ACE0-F29B-43D8-5AD015E6AE44}"/>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sp>
        <p:nvSpPr>
          <p:cNvPr id="13" name="Text Placeholder 12">
            <a:extLst>
              <a:ext uri="{FF2B5EF4-FFF2-40B4-BE49-F238E27FC236}">
                <a16:creationId xmlns:a16="http://schemas.microsoft.com/office/drawing/2014/main" id="{B64DC956-94E8-2BA2-9A49-1B57F9F69A85}"/>
              </a:ext>
            </a:extLst>
          </p:cNvPr>
          <p:cNvSpPr>
            <a:spLocks noGrp="1"/>
          </p:cNvSpPr>
          <p:nvPr>
            <p:ph type="body" sz="quarter" idx="3"/>
          </p:nvPr>
        </p:nvSpPr>
        <p:spPr>
          <a:xfrm>
            <a:off x="366190" y="506993"/>
            <a:ext cx="5183188" cy="823912"/>
          </a:xfrm>
        </p:spPr>
        <p:txBody>
          <a:bodyPr>
            <a:normAutofit/>
          </a:bodyPr>
          <a:lstStyle/>
          <a:p>
            <a:r>
              <a:rPr lang="en-GB" sz="3600" dirty="0">
                <a:latin typeface="Mont" panose="00000700000000000000" pitchFamily="50" charset="0"/>
              </a:rPr>
              <a:t>Professionals</a:t>
            </a:r>
          </a:p>
        </p:txBody>
      </p:sp>
      <p:sp>
        <p:nvSpPr>
          <p:cNvPr id="6" name="Content Placeholder 5">
            <a:extLst>
              <a:ext uri="{FF2B5EF4-FFF2-40B4-BE49-F238E27FC236}">
                <a16:creationId xmlns:a16="http://schemas.microsoft.com/office/drawing/2014/main" id="{D2DFCB1E-14F1-DB63-C26E-C23046AA2C68}"/>
              </a:ext>
            </a:extLst>
          </p:cNvPr>
          <p:cNvSpPr>
            <a:spLocks noGrp="1"/>
          </p:cNvSpPr>
          <p:nvPr>
            <p:ph sz="quarter" idx="4"/>
          </p:nvPr>
        </p:nvSpPr>
        <p:spPr>
          <a:xfrm>
            <a:off x="366190" y="1464834"/>
            <a:ext cx="5729810" cy="4692667"/>
          </a:xfrm>
        </p:spPr>
        <p:txBody>
          <a:bodyPr>
            <a:normAutofit/>
          </a:bodyPr>
          <a:lstStyle/>
          <a:p>
            <a:pPr marL="0" indent="0" algn="ctr">
              <a:buNone/>
            </a:pPr>
            <a:r>
              <a:rPr lang="en-GB" dirty="0">
                <a:latin typeface="Mont" panose="00000700000000000000" pitchFamily="50" charset="0"/>
              </a:rPr>
              <a:t>Acknowledgement of the impact of addressing and educating about a social issue.</a:t>
            </a:r>
          </a:p>
          <a:p>
            <a:pPr marL="0" indent="0" algn="ctr">
              <a:buNone/>
            </a:pPr>
            <a:endParaRPr lang="en-GB" dirty="0">
              <a:latin typeface="Mont" panose="00000700000000000000" pitchFamily="50" charset="0"/>
            </a:endParaRPr>
          </a:p>
          <a:p>
            <a:pPr marL="0" indent="0" algn="ctr">
              <a:buNone/>
            </a:pPr>
            <a:r>
              <a:rPr lang="en-GB" dirty="0">
                <a:latin typeface="Mont" panose="00000700000000000000" pitchFamily="50" charset="0"/>
              </a:rPr>
              <a:t>Promotes reflexivity and opportunities to model skills </a:t>
            </a:r>
          </a:p>
          <a:p>
            <a:pPr marL="0" indent="0" algn="ctr">
              <a:buNone/>
            </a:pPr>
            <a:endParaRPr lang="en-GB" dirty="0">
              <a:latin typeface="Mont" panose="00000700000000000000" pitchFamily="50" charset="0"/>
            </a:endParaRPr>
          </a:p>
          <a:p>
            <a:pPr marL="0" indent="0" algn="ctr">
              <a:buNone/>
            </a:pPr>
            <a:r>
              <a:rPr lang="en-GB" dirty="0">
                <a:latin typeface="Mont" panose="00000700000000000000" pitchFamily="50" charset="0"/>
              </a:rPr>
              <a:t>Aligns with relational learning approaches (working alliance)</a:t>
            </a:r>
          </a:p>
          <a:p>
            <a:pPr marL="0" indent="0" algn="ctr">
              <a:buNone/>
            </a:pPr>
            <a:endParaRPr lang="en-GB" dirty="0">
              <a:latin typeface="Mont" panose="00000700000000000000" pitchFamily="50" charset="0"/>
            </a:endParaRPr>
          </a:p>
          <a:p>
            <a:pPr marL="0" indent="0">
              <a:buNone/>
            </a:pPr>
            <a:endParaRPr lang="en-GB" dirty="0"/>
          </a:p>
          <a:p>
            <a:pPr marL="0" indent="0">
              <a:buNone/>
            </a:pPr>
            <a:endParaRPr lang="en-GB" dirty="0"/>
          </a:p>
        </p:txBody>
      </p:sp>
      <p:sp>
        <p:nvSpPr>
          <p:cNvPr id="4" name="TextBox 3">
            <a:extLst>
              <a:ext uri="{FF2B5EF4-FFF2-40B4-BE49-F238E27FC236}">
                <a16:creationId xmlns:a16="http://schemas.microsoft.com/office/drawing/2014/main" id="{8FE856F0-9E2F-4531-561C-AFCB1BF9A85D}"/>
              </a:ext>
            </a:extLst>
          </p:cNvPr>
          <p:cNvSpPr txBox="1"/>
          <p:nvPr/>
        </p:nvSpPr>
        <p:spPr>
          <a:xfrm>
            <a:off x="7195931" y="918949"/>
            <a:ext cx="4216400" cy="2031325"/>
          </a:xfrm>
          <a:prstGeom prst="rect">
            <a:avLst/>
          </a:prstGeom>
          <a:solidFill>
            <a:schemeClr val="bg2"/>
          </a:solidFill>
        </p:spPr>
        <p:txBody>
          <a:bodyPr wrap="square" rtlCol="0">
            <a:spAutoFit/>
          </a:bodyPr>
          <a:lstStyle/>
          <a:p>
            <a:r>
              <a:rPr lang="en-GB" dirty="0">
                <a:latin typeface="Mont" panose="00000700000000000000" pitchFamily="50" charset="0"/>
              </a:rPr>
              <a:t>“[Female teachers talking about masculinity and misogyny] brings moral and ethical questions… without training, puts an implicit requirement of emotional and psychological risk” – Blower and Rainford, 2025</a:t>
            </a:r>
          </a:p>
        </p:txBody>
      </p:sp>
      <p:sp>
        <p:nvSpPr>
          <p:cNvPr id="5" name="TextBox 4">
            <a:extLst>
              <a:ext uri="{FF2B5EF4-FFF2-40B4-BE49-F238E27FC236}">
                <a16:creationId xmlns:a16="http://schemas.microsoft.com/office/drawing/2014/main" id="{C20353A5-B26B-8E9A-F989-A92442A8B2A0}"/>
              </a:ext>
            </a:extLst>
          </p:cNvPr>
          <p:cNvSpPr txBox="1"/>
          <p:nvPr/>
        </p:nvSpPr>
        <p:spPr>
          <a:xfrm>
            <a:off x="6588428" y="4222687"/>
            <a:ext cx="4744954" cy="1477328"/>
          </a:xfrm>
          <a:prstGeom prst="rect">
            <a:avLst/>
          </a:prstGeom>
          <a:solidFill>
            <a:schemeClr val="bg2"/>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800" b="0" i="0" u="none" strike="noStrike" kern="1200" cap="none" spc="0" normalizeH="0" baseline="0" noProof="0" dirty="0">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“[Reflexive practice]… in turn can help us adjust our educational practices, expectations of students, and beliefs about how students will respond.” </a:t>
            </a:r>
            <a:r>
              <a:rPr kumimoji="0" lang="en-GB" sz="1800" b="1" i="0" u="none" strike="noStrike" kern="1200" cap="none" spc="0" normalizeH="0" baseline="0" noProof="0" dirty="0">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a:t>
            </a:r>
            <a:r>
              <a:rPr kumimoji="0" lang="en-GB" sz="1800" b="1" i="0" u="none" strike="noStrike" kern="1200" cap="none" spc="0" normalizeH="0" baseline="0" noProof="0" dirty="0" err="1">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Feutch</a:t>
            </a:r>
            <a:r>
              <a:rPr kumimoji="0" lang="en-GB" sz="1800" b="1" i="0" u="none" strike="noStrike" kern="1200" cap="none" spc="0" normalizeH="0" baseline="0" noProof="0" dirty="0">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 Brownlee, Shraw, 2017)</a:t>
            </a:r>
            <a:endParaRPr kumimoji="0" lang="en-GB" sz="1800" b="1"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p:txBody>
      </p:sp>
    </p:spTree>
    <p:extLst>
      <p:ext uri="{BB962C8B-B14F-4D97-AF65-F5344CB8AC3E}">
        <p14:creationId xmlns:p14="http://schemas.microsoft.com/office/powerpoint/2010/main" val="308278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B73EBB-70B7-B4FC-09E1-46220444CDCD}"/>
              </a:ext>
            </a:extLst>
          </p:cNvPr>
          <p:cNvGrpSpPr/>
          <p:nvPr/>
        </p:nvGrpSpPr>
        <p:grpSpPr>
          <a:xfrm>
            <a:off x="2709584" y="124428"/>
            <a:ext cx="6772829" cy="6609144"/>
            <a:chOff x="4721395" y="2050921"/>
            <a:chExt cx="2749207" cy="2756153"/>
          </a:xfrm>
        </p:grpSpPr>
        <p:pic>
          <p:nvPicPr>
            <p:cNvPr id="3" name="Picture 2">
              <a:extLst>
                <a:ext uri="{FF2B5EF4-FFF2-40B4-BE49-F238E27FC236}">
                  <a16:creationId xmlns:a16="http://schemas.microsoft.com/office/drawing/2014/main" id="{4754E388-BB35-E035-B0F4-B2816EBF0366}"/>
                </a:ext>
              </a:extLst>
            </p:cNvPr>
            <p:cNvPicPr>
              <a:picLocks noChangeAspect="1"/>
            </p:cNvPicPr>
            <p:nvPr/>
          </p:nvPicPr>
          <p:blipFill rotWithShape="1">
            <a:blip r:embed="rId3"/>
            <a:srcRect l="6699" t="6252" r="8558" b="695"/>
            <a:stretch/>
          </p:blipFill>
          <p:spPr>
            <a:xfrm>
              <a:off x="4721395" y="2050921"/>
              <a:ext cx="2749207" cy="2756153"/>
            </a:xfrm>
            <a:prstGeom prst="rect">
              <a:avLst/>
            </a:prstGeom>
          </p:spPr>
        </p:pic>
        <p:sp>
          <p:nvSpPr>
            <p:cNvPr id="4" name="Flowchart: Connector 3">
              <a:extLst>
                <a:ext uri="{FF2B5EF4-FFF2-40B4-BE49-F238E27FC236}">
                  <a16:creationId xmlns:a16="http://schemas.microsoft.com/office/drawing/2014/main" id="{AF1F5BC0-9338-32B5-579E-8D847C07DF92}"/>
                </a:ext>
              </a:extLst>
            </p:cNvPr>
            <p:cNvSpPr/>
            <p:nvPr/>
          </p:nvSpPr>
          <p:spPr>
            <a:xfrm>
              <a:off x="4997722" y="2307962"/>
              <a:ext cx="2196555" cy="2242070"/>
            </a:xfrm>
            <a:prstGeom prst="flowChartConnector">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Box 4">
            <a:extLst>
              <a:ext uri="{FF2B5EF4-FFF2-40B4-BE49-F238E27FC236}">
                <a16:creationId xmlns:a16="http://schemas.microsoft.com/office/drawing/2014/main" id="{74C2CC8F-56CA-8F8C-5E87-9DAA14CCC559}"/>
              </a:ext>
            </a:extLst>
          </p:cNvPr>
          <p:cNvSpPr txBox="1"/>
          <p:nvPr/>
        </p:nvSpPr>
        <p:spPr>
          <a:xfrm>
            <a:off x="4541518" y="2567224"/>
            <a:ext cx="3108960" cy="1723549"/>
          </a:xfrm>
          <a:prstGeom prst="rect">
            <a:avLst/>
          </a:prstGeom>
          <a:noFill/>
        </p:spPr>
        <p:txBody>
          <a:bodyPr wrap="square" rtlCol="0">
            <a:spAutoFit/>
          </a:bodyPr>
          <a:lstStyle/>
          <a:p>
            <a:endParaRPr lang="en-GB" dirty="0"/>
          </a:p>
          <a:p>
            <a:pPr algn="ctr"/>
            <a:r>
              <a:rPr lang="en-GB" sz="4400" dirty="0">
                <a:latin typeface="Mont" panose="00000700000000000000" pitchFamily="50" charset="0"/>
              </a:rPr>
              <a:t>Online Content </a:t>
            </a:r>
          </a:p>
        </p:txBody>
      </p:sp>
    </p:spTree>
    <p:extLst>
      <p:ext uri="{BB962C8B-B14F-4D97-AF65-F5344CB8AC3E}">
        <p14:creationId xmlns:p14="http://schemas.microsoft.com/office/powerpoint/2010/main" val="177470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176F-AB73-4E29-B009-070A2BACA0F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F92F4C4-63FE-8ED1-C7A7-17FF6C7049B4}"/>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7B21D458-ED7F-416F-0DFE-0A78C278BADB}"/>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02340C88-540C-EB9A-19B5-19E68EE89D24}"/>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45D47DC2-2AAB-C7F6-9614-E5F59E5DA787}"/>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5" name="TextBox 14">
            <a:extLst>
              <a:ext uri="{FF2B5EF4-FFF2-40B4-BE49-F238E27FC236}">
                <a16:creationId xmlns:a16="http://schemas.microsoft.com/office/drawing/2014/main" id="{75DC4291-4341-6D96-0511-608176C11C55}"/>
              </a:ext>
            </a:extLst>
          </p:cNvPr>
          <p:cNvSpPr txBox="1"/>
          <p:nvPr/>
        </p:nvSpPr>
        <p:spPr>
          <a:xfrm>
            <a:off x="2479962" y="2907575"/>
            <a:ext cx="7232073" cy="1015663"/>
          </a:xfrm>
          <a:prstGeom prst="rect">
            <a:avLst/>
          </a:prstGeom>
          <a:noFill/>
        </p:spPr>
        <p:txBody>
          <a:bodyPr wrap="square" rtlCol="0">
            <a:spAutoFit/>
          </a:bodyPr>
          <a:lstStyle/>
          <a:p>
            <a:pPr algn="ctr"/>
            <a:r>
              <a:rPr lang="en-US" sz="6000" b="1" dirty="0">
                <a:latin typeface="Mont Bold" panose="00000900000000000000" pitchFamily="50" charset="0"/>
              </a:rPr>
              <a:t>Hands up</a:t>
            </a:r>
            <a:endParaRPr lang="en-GB" sz="4000" b="1" dirty="0">
              <a:latin typeface="Mont Bold" panose="00000900000000000000" pitchFamily="50" charset="0"/>
            </a:endParaRPr>
          </a:p>
        </p:txBody>
      </p:sp>
    </p:spTree>
    <p:extLst>
      <p:ext uri="{BB962C8B-B14F-4D97-AF65-F5344CB8AC3E}">
        <p14:creationId xmlns:p14="http://schemas.microsoft.com/office/powerpoint/2010/main" val="4268164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C067-F143-CFE7-19D6-78C42A44604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B33545A-0890-7708-6760-B9BD2705B290}"/>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EB34B1EB-A89E-9D28-BC81-11DCA02A5E45}"/>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837021DF-D905-3328-A39F-AE5671551245}"/>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661529CD-8BCA-73FB-27C9-6EA9BFD81CD0}"/>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7" name="TextBox 6">
            <a:extLst>
              <a:ext uri="{FF2B5EF4-FFF2-40B4-BE49-F238E27FC236}">
                <a16:creationId xmlns:a16="http://schemas.microsoft.com/office/drawing/2014/main" id="{8D6A9F09-7456-31F6-71AA-F9EA5F894B0A}"/>
              </a:ext>
            </a:extLst>
          </p:cNvPr>
          <p:cNvSpPr txBox="1"/>
          <p:nvPr/>
        </p:nvSpPr>
        <p:spPr>
          <a:xfrm>
            <a:off x="1768932" y="674400"/>
            <a:ext cx="8654137" cy="6863417"/>
          </a:xfrm>
          <a:prstGeom prst="rect">
            <a:avLst/>
          </a:prstGeom>
          <a:noFill/>
        </p:spPr>
        <p:txBody>
          <a:bodyPr wrap="square" rtlCol="0">
            <a:spAutoFit/>
          </a:bodyPr>
          <a:lstStyle/>
          <a:p>
            <a:pPr algn="ctr"/>
            <a:endParaRPr lang="en-GB" sz="4400" dirty="0">
              <a:latin typeface="Mont" panose="00000700000000000000" pitchFamily="50" charset="0"/>
            </a:endParaRPr>
          </a:p>
          <a:p>
            <a:pPr algn="ctr"/>
            <a:endParaRPr lang="en-GB" sz="4400" dirty="0">
              <a:latin typeface="Mont" panose="00000700000000000000" pitchFamily="50" charset="0"/>
            </a:endParaRPr>
          </a:p>
          <a:p>
            <a:pPr algn="ctr"/>
            <a:r>
              <a:rPr lang="en-GB" sz="4400" dirty="0">
                <a:latin typeface="Mont" panose="00000700000000000000" pitchFamily="50" charset="0"/>
              </a:rPr>
              <a:t>Awareness of VAWG</a:t>
            </a:r>
          </a:p>
          <a:p>
            <a:pPr algn="ctr"/>
            <a:endParaRPr lang="en-GB" sz="4400" dirty="0">
              <a:latin typeface="Mont" panose="00000700000000000000" pitchFamily="50" charset="0"/>
            </a:endParaRPr>
          </a:p>
          <a:p>
            <a:pPr algn="ctr"/>
            <a:r>
              <a:rPr lang="en-GB" sz="4400" dirty="0">
                <a:latin typeface="Mont" panose="00000700000000000000" pitchFamily="50" charset="0"/>
              </a:rPr>
              <a:t>&amp;</a:t>
            </a:r>
          </a:p>
          <a:p>
            <a:pPr algn="ctr"/>
            <a:endParaRPr lang="en-GB" sz="4400" dirty="0">
              <a:latin typeface="Mont" panose="00000700000000000000" pitchFamily="50" charset="0"/>
            </a:endParaRPr>
          </a:p>
          <a:p>
            <a:pPr algn="ctr"/>
            <a:r>
              <a:rPr lang="en-GB" sz="4400" dirty="0">
                <a:latin typeface="Mont" panose="00000700000000000000" pitchFamily="50" charset="0"/>
              </a:rPr>
              <a:t>Media Literacy </a:t>
            </a:r>
          </a:p>
          <a:p>
            <a:pPr algn="ctr"/>
            <a:endParaRPr lang="en-GB" sz="4400" dirty="0">
              <a:latin typeface="Mont" panose="00000700000000000000" pitchFamily="50" charset="0"/>
            </a:endParaRPr>
          </a:p>
          <a:p>
            <a:pPr algn="ctr"/>
            <a:endParaRPr lang="en-GB" sz="4400" dirty="0">
              <a:latin typeface="Mont" panose="00000700000000000000" pitchFamily="50" charset="0"/>
            </a:endParaRPr>
          </a:p>
          <a:p>
            <a:pPr algn="ctr"/>
            <a:endParaRPr lang="en-GB" sz="4400" dirty="0">
              <a:latin typeface="Mont" panose="00000700000000000000" pitchFamily="50" charset="0"/>
            </a:endParaRPr>
          </a:p>
        </p:txBody>
      </p:sp>
    </p:spTree>
    <p:extLst>
      <p:ext uri="{BB962C8B-B14F-4D97-AF65-F5344CB8AC3E}">
        <p14:creationId xmlns:p14="http://schemas.microsoft.com/office/powerpoint/2010/main" val="1246224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E415-B494-1D20-28E6-DB22E31E8A8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F14B91F-8C40-8162-3FB2-3567342978E7}"/>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2143CE4C-D90E-8AFD-D202-5A3D9D4CDB5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D17FE2E3-8C9B-FFB6-F8D4-4836025A5B31}"/>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684C2863-9EA9-E907-8393-5B16F3458D2F}"/>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5" name="TextBox 14">
            <a:extLst>
              <a:ext uri="{FF2B5EF4-FFF2-40B4-BE49-F238E27FC236}">
                <a16:creationId xmlns:a16="http://schemas.microsoft.com/office/drawing/2014/main" id="{1D6FBE59-4C98-FA80-F21D-1A089A26E308}"/>
              </a:ext>
            </a:extLst>
          </p:cNvPr>
          <p:cNvSpPr txBox="1"/>
          <p:nvPr/>
        </p:nvSpPr>
        <p:spPr>
          <a:xfrm>
            <a:off x="2422270" y="2622437"/>
            <a:ext cx="7232073" cy="1446550"/>
          </a:xfrm>
          <a:prstGeom prst="rect">
            <a:avLst/>
          </a:prstGeom>
          <a:noFill/>
        </p:spPr>
        <p:txBody>
          <a:bodyPr wrap="square" rtlCol="0">
            <a:spAutoFit/>
          </a:bodyPr>
          <a:lstStyle/>
          <a:p>
            <a:pPr algn="ctr"/>
            <a:r>
              <a:rPr lang="en-US" sz="4400" b="1" dirty="0">
                <a:latin typeface="Mont Bold" panose="00000900000000000000" pitchFamily="50" charset="0"/>
              </a:rPr>
              <a:t>The Social Internet</a:t>
            </a:r>
          </a:p>
          <a:p>
            <a:pPr algn="ctr"/>
            <a:r>
              <a:rPr lang="en-US" sz="4400" b="1" dirty="0">
                <a:latin typeface="Mont Bold" panose="00000900000000000000" pitchFamily="50" charset="0"/>
              </a:rPr>
              <a:t>(2016 onwards)</a:t>
            </a:r>
            <a:endParaRPr lang="en-GB" sz="2800" b="1" dirty="0">
              <a:latin typeface="Mont Bold" panose="00000900000000000000" pitchFamily="50" charset="0"/>
            </a:endParaRPr>
          </a:p>
        </p:txBody>
      </p:sp>
      <p:sp>
        <p:nvSpPr>
          <p:cNvPr id="3" name="TextBox 2">
            <a:extLst>
              <a:ext uri="{FF2B5EF4-FFF2-40B4-BE49-F238E27FC236}">
                <a16:creationId xmlns:a16="http://schemas.microsoft.com/office/drawing/2014/main" id="{2317D70E-9A80-D064-B586-B9C48CA7C017}"/>
              </a:ext>
            </a:extLst>
          </p:cNvPr>
          <p:cNvSpPr txBox="1"/>
          <p:nvPr/>
        </p:nvSpPr>
        <p:spPr>
          <a:xfrm>
            <a:off x="1878395" y="3341782"/>
            <a:ext cx="8435207" cy="1569660"/>
          </a:xfrm>
          <a:prstGeom prst="rect">
            <a:avLst/>
          </a:prstGeom>
          <a:noFill/>
        </p:spPr>
        <p:txBody>
          <a:bodyPr wrap="square" rtlCol="0">
            <a:spAutoFit/>
          </a:bodyPr>
          <a:lstStyle/>
          <a:p>
            <a:pPr algn="ctr"/>
            <a:endParaRPr lang="en-US" sz="2400" b="1" dirty="0">
              <a:latin typeface="Mont" panose="00000700000000000000" pitchFamily="50" charset="0"/>
            </a:endParaRPr>
          </a:p>
          <a:p>
            <a:pPr algn="ctr"/>
            <a:endParaRPr lang="en-US" sz="2400" b="1" dirty="0">
              <a:latin typeface="Mont" panose="00000700000000000000" pitchFamily="50" charset="0"/>
            </a:endParaRPr>
          </a:p>
          <a:p>
            <a:pPr algn="ctr"/>
            <a:r>
              <a:rPr lang="en-US" sz="2400" b="1" dirty="0">
                <a:latin typeface="Mont" panose="00000700000000000000" pitchFamily="50" charset="0"/>
              </a:rPr>
              <a:t>The use of the internet to facilitate mass social interaction and communication.</a:t>
            </a:r>
            <a:endParaRPr lang="en-GB" sz="1400" b="1" dirty="0">
              <a:latin typeface="Mont" panose="00000700000000000000" pitchFamily="50" charset="0"/>
            </a:endParaRPr>
          </a:p>
        </p:txBody>
      </p:sp>
      <p:pic>
        <p:nvPicPr>
          <p:cNvPr id="2052" name="Picture 4" descr="President Donald Trump delivers his first major primetime address to ...">
            <a:extLst>
              <a:ext uri="{FF2B5EF4-FFF2-40B4-BE49-F238E27FC236}">
                <a16:creationId xmlns:a16="http://schemas.microsoft.com/office/drawing/2014/main" id="{60884BB4-3DDE-5428-3C8B-26CCD25D5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00" t="8519" r="25067" b="-4993"/>
          <a:stretch>
            <a:fillRect/>
          </a:stretch>
        </p:blipFill>
        <p:spPr bwMode="auto">
          <a:xfrm>
            <a:off x="298204" y="298749"/>
            <a:ext cx="2239453" cy="23860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Mark Zuckerberg went all-in to make Meta a major AI player and ...">
            <a:extLst>
              <a:ext uri="{FF2B5EF4-FFF2-40B4-BE49-F238E27FC236}">
                <a16:creationId xmlns:a16="http://schemas.microsoft.com/office/drawing/2014/main" id="{B3E8991D-720F-8125-DD49-BA2D2E8C3E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90" r="34871"/>
          <a:stretch>
            <a:fillRect/>
          </a:stretch>
        </p:blipFill>
        <p:spPr bwMode="auto">
          <a:xfrm>
            <a:off x="9911221" y="4248386"/>
            <a:ext cx="1780452" cy="229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79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A6185-EEEB-3D08-592A-8B19D24B0F6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999ABD2-393E-4E86-A957-18CE3991EE9A}"/>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E8ADAA1D-11F7-865F-D190-9456D01B840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4C49B85D-6481-B2F0-71AC-8A4B0B7CFB81}"/>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A7816D4A-E04D-9F61-908F-47D2A413F0F0}"/>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3" name="TextBox 2">
            <a:extLst>
              <a:ext uri="{FF2B5EF4-FFF2-40B4-BE49-F238E27FC236}">
                <a16:creationId xmlns:a16="http://schemas.microsoft.com/office/drawing/2014/main" id="{8052462C-567E-3140-DCD1-7581FC0F6B57}"/>
              </a:ext>
            </a:extLst>
          </p:cNvPr>
          <p:cNvSpPr txBox="1"/>
          <p:nvPr/>
        </p:nvSpPr>
        <p:spPr>
          <a:xfrm>
            <a:off x="2479962" y="3075057"/>
            <a:ext cx="7232073" cy="707886"/>
          </a:xfrm>
          <a:prstGeom prst="rect">
            <a:avLst/>
          </a:prstGeom>
          <a:noFill/>
        </p:spPr>
        <p:txBody>
          <a:bodyPr wrap="square" rtlCol="0">
            <a:spAutoFit/>
          </a:bodyPr>
          <a:lstStyle/>
          <a:p>
            <a:pPr algn="ctr"/>
            <a:r>
              <a:rPr lang="en-GB" sz="4000" b="1" dirty="0">
                <a:latin typeface="Mont Bold" panose="00000900000000000000" pitchFamily="50" charset="0"/>
              </a:rPr>
              <a:t>Is</a:t>
            </a:r>
            <a:r>
              <a:rPr lang="en-GB" sz="4000" b="1" i="1" dirty="0">
                <a:latin typeface="Mont Bold" panose="00000900000000000000" pitchFamily="50" charset="0"/>
              </a:rPr>
              <a:t> Online </a:t>
            </a:r>
            <a:r>
              <a:rPr lang="en-GB" sz="4000" b="1" dirty="0">
                <a:latin typeface="Mont Bold" panose="00000900000000000000" pitchFamily="50" charset="0"/>
              </a:rPr>
              <a:t>Misogyny New?</a:t>
            </a:r>
          </a:p>
        </p:txBody>
      </p:sp>
    </p:spTree>
    <p:extLst>
      <p:ext uri="{BB962C8B-B14F-4D97-AF65-F5344CB8AC3E}">
        <p14:creationId xmlns:p14="http://schemas.microsoft.com/office/powerpoint/2010/main" val="29212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2162E-12A4-6A56-4DBC-BB11F6ED705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CFBD7D4-B086-8FF7-6C64-61E7A767D204}"/>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C8BBCEC3-8D65-0A94-5876-BCC620EABAF4}"/>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CBE881D2-4050-EC5E-23CC-339DD403E70D}"/>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16F5DA9B-B72E-49F9-839C-1A66699A276A}"/>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1026" name="Picture 2" descr="1940s Vintage Ad">
            <a:extLst>
              <a:ext uri="{FF2B5EF4-FFF2-40B4-BE49-F238E27FC236}">
                <a16:creationId xmlns:a16="http://schemas.microsoft.com/office/drawing/2014/main" id="{64C70924-B406-7626-17B2-D737397228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50" r="7759"/>
          <a:stretch>
            <a:fillRect/>
          </a:stretch>
        </p:blipFill>
        <p:spPr bwMode="auto">
          <a:xfrm>
            <a:off x="473806" y="267860"/>
            <a:ext cx="2349500" cy="2970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47CDFB8-AF91-2343-A6F4-5B3937AD8AF7}"/>
              </a:ext>
            </a:extLst>
          </p:cNvPr>
          <p:cNvPicPr>
            <a:picLocks noChangeAspect="1"/>
          </p:cNvPicPr>
          <p:nvPr/>
        </p:nvPicPr>
        <p:blipFill>
          <a:blip r:embed="rId6"/>
          <a:stretch>
            <a:fillRect/>
          </a:stretch>
        </p:blipFill>
        <p:spPr>
          <a:xfrm>
            <a:off x="9035110" y="2667229"/>
            <a:ext cx="2819400" cy="3895725"/>
          </a:xfrm>
          <a:prstGeom prst="rect">
            <a:avLst/>
          </a:prstGeom>
        </p:spPr>
      </p:pic>
      <p:pic>
        <p:nvPicPr>
          <p:cNvPr id="10" name="Picture 9">
            <a:extLst>
              <a:ext uri="{FF2B5EF4-FFF2-40B4-BE49-F238E27FC236}">
                <a16:creationId xmlns:a16="http://schemas.microsoft.com/office/drawing/2014/main" id="{CE59C5EF-7E81-3A47-6005-D46BD20F158B}"/>
              </a:ext>
            </a:extLst>
          </p:cNvPr>
          <p:cNvPicPr>
            <a:picLocks noChangeAspect="1"/>
          </p:cNvPicPr>
          <p:nvPr/>
        </p:nvPicPr>
        <p:blipFill>
          <a:blip r:embed="rId7"/>
          <a:srcRect l="3034" t="3604" r="5285" b="4135"/>
          <a:stretch>
            <a:fillRect/>
          </a:stretch>
        </p:blipFill>
        <p:spPr>
          <a:xfrm>
            <a:off x="7326939" y="267860"/>
            <a:ext cx="4391254" cy="2984374"/>
          </a:xfrm>
          <a:prstGeom prst="rect">
            <a:avLst/>
          </a:prstGeom>
        </p:spPr>
      </p:pic>
      <p:pic>
        <p:nvPicPr>
          <p:cNvPr id="1038" name="Picture 14" descr="20 years of Facebook: From Harvard’s social network to Zuckerberg's ...">
            <a:extLst>
              <a:ext uri="{FF2B5EF4-FFF2-40B4-BE49-F238E27FC236}">
                <a16:creationId xmlns:a16="http://schemas.microsoft.com/office/drawing/2014/main" id="{BC32A1FE-C3F7-BEF5-2F78-1F0DA0F9A7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333" r="10929" b="13314"/>
          <a:stretch>
            <a:fillRect/>
          </a:stretch>
        </p:blipFill>
        <p:spPr bwMode="auto">
          <a:xfrm>
            <a:off x="3089898" y="357767"/>
            <a:ext cx="3985544"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intage MAXIM Magazine July 1995 Lads 2000s Noughties 1990s 90s - Etsy">
            <a:extLst>
              <a:ext uri="{FF2B5EF4-FFF2-40B4-BE49-F238E27FC236}">
                <a16:creationId xmlns:a16="http://schemas.microsoft.com/office/drawing/2014/main" id="{C31B5CA4-F036-AD3C-4C3E-7698A54673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59" t="5217" r="8876" b="11852"/>
          <a:stretch>
            <a:fillRect/>
          </a:stretch>
        </p:blipFill>
        <p:spPr bwMode="auto">
          <a:xfrm>
            <a:off x="6699031" y="3097639"/>
            <a:ext cx="2585695" cy="3492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ABAAA51-C0A8-78CB-3CA4-F60D3F749F04}"/>
              </a:ext>
            </a:extLst>
          </p:cNvPr>
          <p:cNvPicPr>
            <a:picLocks noChangeAspect="1"/>
          </p:cNvPicPr>
          <p:nvPr/>
        </p:nvPicPr>
        <p:blipFill>
          <a:blip r:embed="rId10"/>
          <a:stretch>
            <a:fillRect/>
          </a:stretch>
        </p:blipFill>
        <p:spPr>
          <a:xfrm>
            <a:off x="-17914" y="2960925"/>
            <a:ext cx="4344485" cy="3652361"/>
          </a:xfrm>
          <a:prstGeom prst="rect">
            <a:avLst/>
          </a:prstGeom>
        </p:spPr>
      </p:pic>
      <p:pic>
        <p:nvPicPr>
          <p:cNvPr id="1046" name="Picture 22" descr="Jan 1995 article on how to get a girl? : r/GenX">
            <a:extLst>
              <a:ext uri="{FF2B5EF4-FFF2-40B4-BE49-F238E27FC236}">
                <a16:creationId xmlns:a16="http://schemas.microsoft.com/office/drawing/2014/main" id="{4E3A4562-388C-6307-B4B7-0AB2A851EB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39743" y="3092680"/>
            <a:ext cx="2038392" cy="3380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790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412A1-8583-A4B0-2550-CAD1202707F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3ECA38B-D9F1-A827-B23D-7D6FCF63E02C}"/>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A14DF651-2FBA-A9EB-3D39-B93F02967D50}"/>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84AEE72A-A6A1-4B7B-055B-ECC56B69097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B187895A-1600-378F-E7D1-44B68C0DB640}"/>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7" name="Picture 6">
            <a:extLst>
              <a:ext uri="{FF2B5EF4-FFF2-40B4-BE49-F238E27FC236}">
                <a16:creationId xmlns:a16="http://schemas.microsoft.com/office/drawing/2014/main" id="{1115F7DB-0578-6BE6-8AEB-D01786CDFCA1}"/>
              </a:ext>
            </a:extLst>
          </p:cNvPr>
          <p:cNvPicPr>
            <a:picLocks noChangeAspect="1"/>
          </p:cNvPicPr>
          <p:nvPr/>
        </p:nvPicPr>
        <p:blipFill>
          <a:blip r:embed="rId5"/>
          <a:srcRect l="3223" t="2940" r="5412" b="2789"/>
          <a:stretch>
            <a:fillRect/>
          </a:stretch>
        </p:blipFill>
        <p:spPr>
          <a:xfrm>
            <a:off x="1878397" y="336884"/>
            <a:ext cx="8237756" cy="6073541"/>
          </a:xfrm>
          <a:prstGeom prst="rect">
            <a:avLst/>
          </a:prstGeom>
        </p:spPr>
      </p:pic>
    </p:spTree>
    <p:extLst>
      <p:ext uri="{BB962C8B-B14F-4D97-AF65-F5344CB8AC3E}">
        <p14:creationId xmlns:p14="http://schemas.microsoft.com/office/powerpoint/2010/main" val="3146900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C4F48-BB16-F449-837C-7C645F499A3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0B8879D-20B5-B835-5748-AE32B7B7FF12}"/>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E66B0E6F-7ECA-A409-E3AF-3F408F6AF72A}"/>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471F9564-5154-8F6B-5D9A-B28FCE61E056}"/>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7D80679E-C37C-5BD0-4BAD-526EF904FF5F}"/>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pic>
        <p:nvPicPr>
          <p:cNvPr id="7" name="Picture 6">
            <a:extLst>
              <a:ext uri="{FF2B5EF4-FFF2-40B4-BE49-F238E27FC236}">
                <a16:creationId xmlns:a16="http://schemas.microsoft.com/office/drawing/2014/main" id="{45D8EC98-1F37-2B64-4B02-6D39675E9F09}"/>
              </a:ext>
            </a:extLst>
          </p:cNvPr>
          <p:cNvPicPr>
            <a:picLocks noChangeAspect="1"/>
          </p:cNvPicPr>
          <p:nvPr/>
        </p:nvPicPr>
        <p:blipFill>
          <a:blip r:embed="rId5">
            <a:extLst>
              <a:ext uri="{28A0092B-C50C-407E-A947-70E740481C1C}">
                <a14:useLocalDpi xmlns:a14="http://schemas.microsoft.com/office/drawing/2010/main" val="0"/>
              </a:ext>
            </a:extLst>
          </a:blip>
          <a:srcRect t="27335" r="819" b="27455"/>
          <a:stretch>
            <a:fillRect/>
          </a:stretch>
        </p:blipFill>
        <p:spPr>
          <a:xfrm>
            <a:off x="496337" y="267859"/>
            <a:ext cx="2764118" cy="1259999"/>
          </a:xfrm>
          <a:prstGeom prst="rect">
            <a:avLst/>
          </a:prstGeom>
        </p:spPr>
      </p:pic>
      <p:graphicFrame>
        <p:nvGraphicFramePr>
          <p:cNvPr id="13" name="Diagram 12">
            <a:extLst>
              <a:ext uri="{FF2B5EF4-FFF2-40B4-BE49-F238E27FC236}">
                <a16:creationId xmlns:a16="http://schemas.microsoft.com/office/drawing/2014/main" id="{FD30629A-D6CE-0458-1474-C7CDF06DE725}"/>
              </a:ext>
            </a:extLst>
          </p:cNvPr>
          <p:cNvGraphicFramePr/>
          <p:nvPr>
            <p:extLst>
              <p:ext uri="{D42A27DB-BD31-4B8C-83A1-F6EECF244321}">
                <p14:modId xmlns:p14="http://schemas.microsoft.com/office/powerpoint/2010/main" val="1067990039"/>
              </p:ext>
            </p:extLst>
          </p:nvPr>
        </p:nvGraphicFramePr>
        <p:xfrm>
          <a:off x="843627" y="1171474"/>
          <a:ext cx="10504746"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ED811144-E785-AA7B-7200-C20DBD2F4D10}"/>
              </a:ext>
            </a:extLst>
          </p:cNvPr>
          <p:cNvSpPr txBox="1"/>
          <p:nvPr/>
        </p:nvSpPr>
        <p:spPr>
          <a:xfrm>
            <a:off x="1388962" y="1426385"/>
            <a:ext cx="3253553" cy="369332"/>
          </a:xfrm>
          <a:prstGeom prst="rect">
            <a:avLst/>
          </a:prstGeom>
          <a:noFill/>
        </p:spPr>
        <p:txBody>
          <a:bodyPr wrap="square" rtlCol="0">
            <a:spAutoFit/>
          </a:bodyPr>
          <a:lstStyle/>
          <a:p>
            <a:r>
              <a:rPr lang="en-GB" dirty="0">
                <a:latin typeface="Mont" panose="00000700000000000000" pitchFamily="50" charset="0"/>
              </a:rPr>
              <a:t>2025/2026 Academic Year </a:t>
            </a:r>
          </a:p>
        </p:txBody>
      </p:sp>
    </p:spTree>
    <p:extLst>
      <p:ext uri="{BB962C8B-B14F-4D97-AF65-F5344CB8AC3E}">
        <p14:creationId xmlns:p14="http://schemas.microsoft.com/office/powerpoint/2010/main" val="184057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F7906-6862-B4FC-65DE-0A40021BB01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FD71667-15F9-A9BB-AEFA-F120C6FC3AC1}"/>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791F78A5-B180-8F7A-EAED-95DDF7A6657A}"/>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53818C80-6C64-4441-DB1A-F075A0AF0E22}"/>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5E440B1D-41A8-A3D7-2C64-48196789B38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8" name="Picture 7">
            <a:extLst>
              <a:ext uri="{FF2B5EF4-FFF2-40B4-BE49-F238E27FC236}">
                <a16:creationId xmlns:a16="http://schemas.microsoft.com/office/drawing/2014/main" id="{5E9D05AD-0B74-F470-895B-FCE9465969DF}"/>
              </a:ext>
            </a:extLst>
          </p:cNvPr>
          <p:cNvPicPr>
            <a:picLocks noChangeAspect="1"/>
          </p:cNvPicPr>
          <p:nvPr/>
        </p:nvPicPr>
        <p:blipFill>
          <a:blip r:embed="rId5"/>
          <a:srcRect l="3787" t="1704" r="3713" b="3748"/>
          <a:stretch>
            <a:fillRect/>
          </a:stretch>
        </p:blipFill>
        <p:spPr>
          <a:xfrm>
            <a:off x="1878395" y="267860"/>
            <a:ext cx="8266631" cy="6065563"/>
          </a:xfrm>
          <a:prstGeom prst="rect">
            <a:avLst/>
          </a:prstGeom>
        </p:spPr>
      </p:pic>
    </p:spTree>
    <p:extLst>
      <p:ext uri="{BB962C8B-B14F-4D97-AF65-F5344CB8AC3E}">
        <p14:creationId xmlns:p14="http://schemas.microsoft.com/office/powerpoint/2010/main" val="1511543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8503-B9FD-9692-4FCB-A738808E657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5927AB0-20C1-4782-3183-B32894FD5BC2}"/>
              </a:ext>
            </a:extLst>
          </p:cNvPr>
          <p:cNvGrpSpPr/>
          <p:nvPr/>
        </p:nvGrpSpPr>
        <p:grpSpPr>
          <a:xfrm>
            <a:off x="-43754" y="-27185"/>
            <a:ext cx="12293292" cy="6885185"/>
            <a:chOff x="-65631" y="-40777"/>
            <a:chExt cx="18439938" cy="10327777"/>
          </a:xfrm>
        </p:grpSpPr>
        <p:pic>
          <p:nvPicPr>
            <p:cNvPr id="3" name="Picture 2">
              <a:extLst>
                <a:ext uri="{FF2B5EF4-FFF2-40B4-BE49-F238E27FC236}">
                  <a16:creationId xmlns:a16="http://schemas.microsoft.com/office/drawing/2014/main" id="{73E50440-1B29-9D8C-529D-5D1D707DDC9F}"/>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2F5550FB-AFB8-B412-6705-F561CA4A2951}"/>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7" name="Picture 6">
            <a:extLst>
              <a:ext uri="{FF2B5EF4-FFF2-40B4-BE49-F238E27FC236}">
                <a16:creationId xmlns:a16="http://schemas.microsoft.com/office/drawing/2014/main" id="{43803DF7-1879-6EDE-0697-D787377D3FFC}"/>
              </a:ext>
            </a:extLst>
          </p:cNvPr>
          <p:cNvPicPr>
            <a:picLocks noChangeAspect="1"/>
          </p:cNvPicPr>
          <p:nvPr/>
        </p:nvPicPr>
        <p:blipFill rotWithShape="1">
          <a:blip r:embed="rId4">
            <a:alphaModFix amt="5000"/>
          </a:blip>
          <a:srcRect t="16586" b="24768"/>
          <a:stretch/>
        </p:blipFill>
        <p:spPr>
          <a:xfrm>
            <a:off x="2336146" y="1223999"/>
            <a:ext cx="7519708" cy="4410003"/>
          </a:xfrm>
          <a:prstGeom prst="rect">
            <a:avLst/>
          </a:prstGeom>
        </p:spPr>
      </p:pic>
      <p:sp>
        <p:nvSpPr>
          <p:cNvPr id="14" name="TextBox 13">
            <a:extLst>
              <a:ext uri="{FF2B5EF4-FFF2-40B4-BE49-F238E27FC236}">
                <a16:creationId xmlns:a16="http://schemas.microsoft.com/office/drawing/2014/main" id="{7877B3D3-9058-7250-563A-FB163BAFD20C}"/>
              </a:ext>
            </a:extLst>
          </p:cNvPr>
          <p:cNvSpPr txBox="1"/>
          <p:nvPr/>
        </p:nvSpPr>
        <p:spPr>
          <a:xfrm>
            <a:off x="1103338" y="1541589"/>
            <a:ext cx="9999107" cy="1569660"/>
          </a:xfrm>
          <a:prstGeom prst="rect">
            <a:avLst/>
          </a:prstGeom>
          <a:noFill/>
          <a:ln>
            <a:noFill/>
          </a:ln>
        </p:spPr>
        <p:txBody>
          <a:bodyPr wrap="square" rtlCol="0">
            <a:spAutoFit/>
          </a:bodyPr>
          <a:lstStyle/>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rPr>
              <a:t>.</a:t>
            </a:r>
          </a:p>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a:p>
            <a:pPr marL="228611" marR="0" lvl="0" indent="-2286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Mont" panose="00000700000000000000" pitchFamily="50" charset="0"/>
              <a:ea typeface="+mn-ea"/>
              <a:cs typeface="+mn-cs"/>
            </a:endParaRPr>
          </a:p>
        </p:txBody>
      </p:sp>
      <p:sp>
        <p:nvSpPr>
          <p:cNvPr id="4" name="TextBox 3">
            <a:extLst>
              <a:ext uri="{FF2B5EF4-FFF2-40B4-BE49-F238E27FC236}">
                <a16:creationId xmlns:a16="http://schemas.microsoft.com/office/drawing/2014/main" id="{1B896ABC-1753-ABEB-F3CA-773B4407D729}"/>
              </a:ext>
            </a:extLst>
          </p:cNvPr>
          <p:cNvSpPr txBox="1"/>
          <p:nvPr/>
        </p:nvSpPr>
        <p:spPr>
          <a:xfrm>
            <a:off x="315543" y="1803706"/>
            <a:ext cx="11574695"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Kids are not talking about the manosphere, in the vast majority of cases they are not talking about incels or incel terminology… the vast majority are not members of incel communities, they are coming across this misogyny further downstream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ont" panose="00000700000000000000" pitchFamily="50" charset="0"/>
                <a:ea typeface="Aptos" panose="020B0004020202020204" pitchFamily="34" charset="0"/>
                <a:cs typeface="Times New Roman" panose="02020603050405020304" pitchFamily="18" charset="0"/>
              </a:rPr>
              <a:t> – Laura Bates, 2025</a:t>
            </a:r>
            <a:endPar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6491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418AF-751E-A10F-F02A-44E418F5122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4C6889B-0F5D-B6D8-4CF7-3A329FF76FD4}"/>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E81ED302-AD4A-C787-6A33-52A5E804EEED}"/>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F4DF5FBB-BC85-9FDA-1DA6-BA775F909959}"/>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A3D8B244-23B8-7095-C670-1892F25840AD}"/>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1026" name="Picture 2" descr="All 4 Episodes Of Adolescence, Ranked">
            <a:extLst>
              <a:ext uri="{FF2B5EF4-FFF2-40B4-BE49-F238E27FC236}">
                <a16:creationId xmlns:a16="http://schemas.microsoft.com/office/drawing/2014/main" id="{CFC563BE-FFB2-B69E-DA84-1B143C585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29" y="543697"/>
            <a:ext cx="3700073" cy="5548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roversial Influencer Andrew Tate Released From Jail After 3 Months ...">
            <a:extLst>
              <a:ext uri="{FF2B5EF4-FFF2-40B4-BE49-F238E27FC236}">
                <a16:creationId xmlns:a16="http://schemas.microsoft.com/office/drawing/2014/main" id="{BD2BA38E-6616-AA1D-F6A2-3A2105216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469" y="1717588"/>
            <a:ext cx="5572347" cy="2916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59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5B39-3648-6DCF-E121-3C998E8C69C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D1E2BB3-66D9-9606-3728-56F60D0E4C0B}"/>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7BE08394-7F26-4EAB-B7E0-812CA0A97F28}"/>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D3BC9FE8-E7BD-1C6F-BA87-252FC6ED341C}"/>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3CDFBBF2-DF69-6166-BBDE-CA283BA15ABE}"/>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1028" name="Picture 4" descr="Periodic Table of 'Sinister' Emoji's | Warrington Services Hub">
            <a:extLst>
              <a:ext uri="{FF2B5EF4-FFF2-40B4-BE49-F238E27FC236}">
                <a16:creationId xmlns:a16="http://schemas.microsoft.com/office/drawing/2014/main" id="{606DD22F-7360-EF97-BA74-AF6A68AAD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34" y="1844240"/>
            <a:ext cx="5557240" cy="3929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878D5DE-38E9-B18F-C009-08C92C66E3DC}"/>
              </a:ext>
            </a:extLst>
          </p:cNvPr>
          <p:cNvPicPr>
            <a:picLocks noChangeAspect="1"/>
          </p:cNvPicPr>
          <p:nvPr/>
        </p:nvPicPr>
        <p:blipFill>
          <a:blip r:embed="rId6"/>
          <a:stretch>
            <a:fillRect/>
          </a:stretch>
        </p:blipFill>
        <p:spPr>
          <a:xfrm>
            <a:off x="6085292" y="2362894"/>
            <a:ext cx="5855892" cy="993811"/>
          </a:xfrm>
          <a:prstGeom prst="rect">
            <a:avLst/>
          </a:prstGeom>
        </p:spPr>
      </p:pic>
      <p:pic>
        <p:nvPicPr>
          <p:cNvPr id="11" name="Picture 10">
            <a:extLst>
              <a:ext uri="{FF2B5EF4-FFF2-40B4-BE49-F238E27FC236}">
                <a16:creationId xmlns:a16="http://schemas.microsoft.com/office/drawing/2014/main" id="{53960F43-4978-9CF1-538E-DB448B9CBD48}"/>
              </a:ext>
            </a:extLst>
          </p:cNvPr>
          <p:cNvPicPr>
            <a:picLocks noChangeAspect="1"/>
          </p:cNvPicPr>
          <p:nvPr/>
        </p:nvPicPr>
        <p:blipFill>
          <a:blip r:embed="rId7"/>
          <a:stretch>
            <a:fillRect/>
          </a:stretch>
        </p:blipFill>
        <p:spPr>
          <a:xfrm>
            <a:off x="6095999" y="4145424"/>
            <a:ext cx="5279105" cy="1478653"/>
          </a:xfrm>
          <a:prstGeom prst="rect">
            <a:avLst/>
          </a:prstGeom>
        </p:spPr>
      </p:pic>
      <p:sp>
        <p:nvSpPr>
          <p:cNvPr id="3" name="TextBox 2">
            <a:extLst>
              <a:ext uri="{FF2B5EF4-FFF2-40B4-BE49-F238E27FC236}">
                <a16:creationId xmlns:a16="http://schemas.microsoft.com/office/drawing/2014/main" id="{A8BB246D-A63D-EE28-796D-8749CD8F871A}"/>
              </a:ext>
            </a:extLst>
          </p:cNvPr>
          <p:cNvSpPr txBox="1"/>
          <p:nvPr/>
        </p:nvSpPr>
        <p:spPr>
          <a:xfrm>
            <a:off x="352999" y="496957"/>
            <a:ext cx="10964413" cy="1077218"/>
          </a:xfrm>
          <a:prstGeom prst="rect">
            <a:avLst/>
          </a:prstGeom>
          <a:noFill/>
        </p:spPr>
        <p:txBody>
          <a:bodyPr wrap="square" rtlCol="0">
            <a:spAutoFit/>
          </a:bodyPr>
          <a:lstStyle/>
          <a:p>
            <a:pPr algn="ctr"/>
            <a:r>
              <a:rPr lang="en-GB" sz="3200" dirty="0">
                <a:latin typeface="Mont" panose="00000700000000000000" pitchFamily="50" charset="0"/>
              </a:rPr>
              <a:t>How might these trends impact how we engage with our male students?</a:t>
            </a:r>
          </a:p>
        </p:txBody>
      </p:sp>
    </p:spTree>
    <p:extLst>
      <p:ext uri="{BB962C8B-B14F-4D97-AF65-F5344CB8AC3E}">
        <p14:creationId xmlns:p14="http://schemas.microsoft.com/office/powerpoint/2010/main" val="69641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5B39-3648-6DCF-E121-3C998E8C69C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D1E2BB3-66D9-9606-3728-56F60D0E4C0B}"/>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7BE08394-7F26-4EAB-B7E0-812CA0A97F28}"/>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D3BC9FE8-E7BD-1C6F-BA87-252FC6ED341C}"/>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3CDFBBF2-DF69-6166-BBDE-CA283BA15ABE}"/>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5" name="TextBox 14">
            <a:extLst>
              <a:ext uri="{FF2B5EF4-FFF2-40B4-BE49-F238E27FC236}">
                <a16:creationId xmlns:a16="http://schemas.microsoft.com/office/drawing/2014/main" id="{822270A6-9B3C-86E3-7E22-3AA2835E0FD0}"/>
              </a:ext>
            </a:extLst>
          </p:cNvPr>
          <p:cNvSpPr txBox="1"/>
          <p:nvPr/>
        </p:nvSpPr>
        <p:spPr>
          <a:xfrm>
            <a:off x="2422270" y="2767280"/>
            <a:ext cx="7232073" cy="1938992"/>
          </a:xfrm>
          <a:prstGeom prst="rect">
            <a:avLst/>
          </a:prstGeom>
          <a:noFill/>
        </p:spPr>
        <p:txBody>
          <a:bodyPr wrap="square" rtlCol="0">
            <a:spAutoFit/>
          </a:bodyPr>
          <a:lstStyle/>
          <a:p>
            <a:pPr algn="ctr"/>
            <a:r>
              <a:rPr lang="en-GB" sz="4000" b="1" dirty="0">
                <a:latin typeface="Mont Bold" panose="00000900000000000000" pitchFamily="50" charset="0"/>
              </a:rPr>
              <a:t>Why does it feel like there’s </a:t>
            </a:r>
            <a:r>
              <a:rPr lang="en-GB" sz="4000" b="1" i="1" dirty="0">
                <a:latin typeface="Mont Bold" panose="00000900000000000000" pitchFamily="50" charset="0"/>
              </a:rPr>
              <a:t>more </a:t>
            </a:r>
            <a:r>
              <a:rPr lang="en-GB" sz="4000" b="1" dirty="0">
                <a:latin typeface="Mont Bold" panose="00000900000000000000" pitchFamily="50" charset="0"/>
              </a:rPr>
              <a:t>misogynistic content online now?</a:t>
            </a:r>
          </a:p>
        </p:txBody>
      </p:sp>
    </p:spTree>
    <p:extLst>
      <p:ext uri="{BB962C8B-B14F-4D97-AF65-F5344CB8AC3E}">
        <p14:creationId xmlns:p14="http://schemas.microsoft.com/office/powerpoint/2010/main" val="3997463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8822-29C5-E018-60F2-BB12360CE6A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11414E-B6AD-E86D-9A39-A6804D8CEA25}"/>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BFC410DA-2BAE-687E-9D32-29905D3B63D0}"/>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33CA80D2-C510-2B11-3ED9-A1F4BB570E19}"/>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1A003321-C4A1-0A64-763E-AFDD7D0DF05A}"/>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pic>
        <p:nvPicPr>
          <p:cNvPr id="7" name="Picture 6" descr="Pile of American dollar banknotes">
            <a:extLst>
              <a:ext uri="{FF2B5EF4-FFF2-40B4-BE49-F238E27FC236}">
                <a16:creationId xmlns:a16="http://schemas.microsoft.com/office/drawing/2014/main" id="{AF6046AD-0D62-F962-FED8-25EB9EA26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4412" y="421367"/>
            <a:ext cx="7723174" cy="5791740"/>
          </a:xfrm>
          <a:prstGeom prst="rect">
            <a:avLst/>
          </a:prstGeom>
        </p:spPr>
      </p:pic>
    </p:spTree>
    <p:extLst>
      <p:ext uri="{BB962C8B-B14F-4D97-AF65-F5344CB8AC3E}">
        <p14:creationId xmlns:p14="http://schemas.microsoft.com/office/powerpoint/2010/main" val="3276039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2E16-B687-DA42-AE62-1AEFEBCA1F2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3BB7DA2-A38D-2B70-D6F1-EB5ED7466294}"/>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46F830A0-521E-83F1-9643-4B36A345018F}"/>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96E42636-6340-86EE-2CC4-BDCD5E2FFFF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8200C7AF-4DB5-1299-307C-19A51D2784ED}"/>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6" name="TextBox 15">
            <a:extLst>
              <a:ext uri="{FF2B5EF4-FFF2-40B4-BE49-F238E27FC236}">
                <a16:creationId xmlns:a16="http://schemas.microsoft.com/office/drawing/2014/main" id="{C0A12EC6-8EA2-0B29-7D5D-05134E2014A2}"/>
              </a:ext>
            </a:extLst>
          </p:cNvPr>
          <p:cNvSpPr txBox="1"/>
          <p:nvPr/>
        </p:nvSpPr>
        <p:spPr>
          <a:xfrm>
            <a:off x="2008907" y="1467697"/>
            <a:ext cx="8174183" cy="700192"/>
          </a:xfrm>
          <a:prstGeom prst="rect">
            <a:avLst/>
          </a:prstGeom>
          <a:noFill/>
        </p:spPr>
        <p:txBody>
          <a:bodyPr wrap="square" rtlCol="0">
            <a:spAutoFit/>
          </a:bodyPr>
          <a:lstStyle/>
          <a:p>
            <a:pPr algn="ctr">
              <a:lnSpc>
                <a:spcPts val="2400"/>
              </a:lnSpc>
            </a:pPr>
            <a:br>
              <a:rPr lang="en-US" sz="3200" dirty="0"/>
            </a:br>
            <a:endParaRPr lang="en-GB" b="1" dirty="0">
              <a:latin typeface="Mont" panose="00000700000000000000" pitchFamily="50" charset="0"/>
            </a:endParaRPr>
          </a:p>
        </p:txBody>
      </p:sp>
      <p:sp>
        <p:nvSpPr>
          <p:cNvPr id="12" name="TextBox 11">
            <a:extLst>
              <a:ext uri="{FF2B5EF4-FFF2-40B4-BE49-F238E27FC236}">
                <a16:creationId xmlns:a16="http://schemas.microsoft.com/office/drawing/2014/main" id="{3B0CCF81-5D82-EE0F-D47C-0F471B5C5C5E}"/>
              </a:ext>
            </a:extLst>
          </p:cNvPr>
          <p:cNvSpPr txBox="1"/>
          <p:nvPr/>
        </p:nvSpPr>
        <p:spPr>
          <a:xfrm>
            <a:off x="3665618" y="5176013"/>
            <a:ext cx="4860758" cy="369332"/>
          </a:xfrm>
          <a:prstGeom prst="rect">
            <a:avLst/>
          </a:prstGeom>
          <a:noFill/>
        </p:spPr>
        <p:txBody>
          <a:bodyPr wrap="square" rtlCol="0">
            <a:spAutoFit/>
          </a:bodyPr>
          <a:lstStyle/>
          <a:p>
            <a:pPr algn="ctr"/>
            <a:r>
              <a:rPr lang="en-GB" dirty="0">
                <a:latin typeface="Mont" panose="00000700000000000000" pitchFamily="50" charset="0"/>
              </a:rPr>
              <a:t>.</a:t>
            </a:r>
          </a:p>
        </p:txBody>
      </p:sp>
      <p:sp>
        <p:nvSpPr>
          <p:cNvPr id="7" name="TextBox 6">
            <a:extLst>
              <a:ext uri="{FF2B5EF4-FFF2-40B4-BE49-F238E27FC236}">
                <a16:creationId xmlns:a16="http://schemas.microsoft.com/office/drawing/2014/main" id="{82CEF2C2-DC56-D1CF-E16B-547DEF6768A7}"/>
              </a:ext>
            </a:extLst>
          </p:cNvPr>
          <p:cNvSpPr txBox="1"/>
          <p:nvPr/>
        </p:nvSpPr>
        <p:spPr>
          <a:xfrm>
            <a:off x="1534661" y="989871"/>
            <a:ext cx="9122678" cy="4878259"/>
          </a:xfrm>
          <a:prstGeom prst="rect">
            <a:avLst/>
          </a:prstGeom>
          <a:noFill/>
        </p:spPr>
        <p:txBody>
          <a:bodyPr wrap="square">
            <a:spAutoFit/>
          </a:bodyPr>
          <a:lstStyle/>
          <a:p>
            <a:pPr marL="0" marR="0" algn="ctr">
              <a:spcBef>
                <a:spcPts val="500"/>
              </a:spcBef>
              <a:spcAft>
                <a:spcPts val="600"/>
              </a:spcAft>
              <a:buNone/>
            </a:pPr>
            <a:r>
              <a:rPr lang="en-GB" sz="2400" b="0" i="0" dirty="0">
                <a:solidFill>
                  <a:srgbClr val="000000"/>
                </a:solidFill>
                <a:effectLst/>
                <a:latin typeface="Mont" panose="00000700000000000000" pitchFamily="50" charset="0"/>
              </a:rPr>
              <a:t>“Despite claiming to uphold community standards, platforms often allow harmful accounts to remain active until public backlash </a:t>
            </a:r>
            <a:r>
              <a:rPr lang="en-GB" sz="2400" b="0" i="1" dirty="0">
                <a:solidFill>
                  <a:srgbClr val="000000"/>
                </a:solidFill>
                <a:effectLst/>
                <a:latin typeface="Mont" panose="00000700000000000000" pitchFamily="50" charset="0"/>
              </a:rPr>
              <a:t>forces</a:t>
            </a:r>
            <a:r>
              <a:rPr lang="en-GB" sz="2400" b="0" i="0" dirty="0">
                <a:solidFill>
                  <a:srgbClr val="000000"/>
                </a:solidFill>
                <a:effectLst/>
                <a:latin typeface="Mont" panose="00000700000000000000" pitchFamily="50" charset="0"/>
              </a:rPr>
              <a:t> action. </a:t>
            </a:r>
          </a:p>
          <a:p>
            <a:pPr marL="0" marR="0" algn="ctr">
              <a:spcBef>
                <a:spcPts val="500"/>
              </a:spcBef>
              <a:spcAft>
                <a:spcPts val="600"/>
              </a:spcAft>
              <a:buNone/>
            </a:pPr>
            <a:endParaRPr lang="en-GB" sz="2400" b="0" i="0" dirty="0">
              <a:solidFill>
                <a:srgbClr val="000000"/>
              </a:solidFill>
              <a:effectLst/>
              <a:latin typeface="Mont" panose="00000700000000000000" pitchFamily="50" charset="0"/>
            </a:endParaRPr>
          </a:p>
          <a:p>
            <a:pPr marL="0" marR="0" algn="ctr">
              <a:spcBef>
                <a:spcPts val="500"/>
              </a:spcBef>
              <a:spcAft>
                <a:spcPts val="600"/>
              </a:spcAft>
              <a:buNone/>
            </a:pPr>
            <a:r>
              <a:rPr lang="en-GB" sz="2400" b="0" i="0" dirty="0">
                <a:solidFill>
                  <a:srgbClr val="000000"/>
                </a:solidFill>
                <a:effectLst/>
                <a:latin typeface="Mont" panose="00000700000000000000" pitchFamily="50" charset="0"/>
              </a:rPr>
              <a:t>The cost of misogyny is social; the profit is commercial.</a:t>
            </a:r>
          </a:p>
          <a:p>
            <a:pPr marL="0" marR="0" algn="ctr">
              <a:spcBef>
                <a:spcPts val="500"/>
              </a:spcBef>
              <a:spcAft>
                <a:spcPts val="600"/>
              </a:spcAft>
              <a:buNone/>
            </a:pPr>
            <a:endParaRPr lang="en-GB" sz="2400" b="0" i="0" dirty="0">
              <a:solidFill>
                <a:srgbClr val="000000"/>
              </a:solidFill>
              <a:effectLst/>
              <a:latin typeface="Mont" panose="00000700000000000000" pitchFamily="50" charset="0"/>
            </a:endParaRPr>
          </a:p>
          <a:p>
            <a:pPr marL="0" marR="0" algn="ctr">
              <a:spcBef>
                <a:spcPts val="500"/>
              </a:spcBef>
              <a:spcAft>
                <a:spcPts val="600"/>
              </a:spcAft>
              <a:buNone/>
            </a:pPr>
            <a:r>
              <a:rPr lang="en-GB" sz="2400" b="0" i="0" dirty="0">
                <a:solidFill>
                  <a:srgbClr val="000000"/>
                </a:solidFill>
                <a:effectLst/>
                <a:latin typeface="Mont" panose="00000700000000000000" pitchFamily="50" charset="0"/>
              </a:rPr>
              <a:t>This lack of accountability… [means] misogyny online is not just a cultural or ideological problem, but it remains profitable, unregulated, and protected by design.</a:t>
            </a:r>
            <a:r>
              <a:rPr lang="en-GB" sz="2400" dirty="0">
                <a:solidFill>
                  <a:srgbClr val="000000"/>
                </a:solidFill>
                <a:latin typeface="Mont" panose="00000700000000000000" pitchFamily="50" charset="0"/>
              </a:rPr>
              <a:t>”</a:t>
            </a:r>
          </a:p>
          <a:p>
            <a:pPr algn="ctr">
              <a:spcBef>
                <a:spcPts val="500"/>
              </a:spcBef>
              <a:spcAft>
                <a:spcPts val="600"/>
              </a:spcAft>
            </a:pPr>
            <a:r>
              <a:rPr lang="en-GB" sz="1600" b="1" dirty="0">
                <a:solidFill>
                  <a:srgbClr val="000000"/>
                </a:solidFill>
                <a:latin typeface="Mont" panose="00000700000000000000" pitchFamily="50" charset="0"/>
                <a:hlinkClick r:id="rId5"/>
              </a:rPr>
              <a:t> Dr Mihaela Popa-Wyatt (Submission to Call for Evidence, June 2025)</a:t>
            </a:r>
            <a:endParaRPr lang="en-GB" sz="1600" dirty="0">
              <a:latin typeface="Mont" panose="00000700000000000000" pitchFamily="50" charset="0"/>
            </a:endParaRPr>
          </a:p>
          <a:p>
            <a:pPr marL="0" marR="0" algn="r">
              <a:spcBef>
                <a:spcPts val="500"/>
              </a:spcBef>
              <a:spcAft>
                <a:spcPts val="600"/>
              </a:spcAft>
              <a:buNone/>
            </a:pPr>
            <a:endParaRPr lang="en-GB" sz="2000" b="0" i="0" dirty="0">
              <a:solidFill>
                <a:srgbClr val="000000"/>
              </a:solidFill>
              <a:effectLst/>
              <a:latin typeface="Mont" panose="00000700000000000000" pitchFamily="50" charset="0"/>
            </a:endParaRPr>
          </a:p>
        </p:txBody>
      </p:sp>
    </p:spTree>
    <p:extLst>
      <p:ext uri="{BB962C8B-B14F-4D97-AF65-F5344CB8AC3E}">
        <p14:creationId xmlns:p14="http://schemas.microsoft.com/office/powerpoint/2010/main" val="741051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4953-8E3A-15BB-B17A-7B137E67B46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0DC8724-9710-359E-1349-D769888BB5F1}"/>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20FAF372-7495-6620-7ECE-4E3BED2D519A}"/>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018CC2CE-CFED-0F23-6AF6-95D9A59E19D9}"/>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84DAF436-79A5-5035-6D04-9979587896B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6" name="TextBox 15">
            <a:extLst>
              <a:ext uri="{FF2B5EF4-FFF2-40B4-BE49-F238E27FC236}">
                <a16:creationId xmlns:a16="http://schemas.microsoft.com/office/drawing/2014/main" id="{162BDF4F-4BAF-53A8-304B-E52BA5A8D342}"/>
              </a:ext>
            </a:extLst>
          </p:cNvPr>
          <p:cNvSpPr txBox="1"/>
          <p:nvPr/>
        </p:nvSpPr>
        <p:spPr>
          <a:xfrm>
            <a:off x="2008907" y="1467697"/>
            <a:ext cx="8174183" cy="700192"/>
          </a:xfrm>
          <a:prstGeom prst="rect">
            <a:avLst/>
          </a:prstGeom>
          <a:noFill/>
        </p:spPr>
        <p:txBody>
          <a:bodyPr wrap="square" rtlCol="0">
            <a:spAutoFit/>
          </a:bodyPr>
          <a:lstStyle/>
          <a:p>
            <a:pPr algn="ctr">
              <a:lnSpc>
                <a:spcPts val="2400"/>
              </a:lnSpc>
            </a:pPr>
            <a:br>
              <a:rPr lang="en-US" sz="3200" dirty="0"/>
            </a:br>
            <a:endParaRPr lang="en-GB" b="1" dirty="0">
              <a:latin typeface="Mont" panose="00000700000000000000" pitchFamily="50" charset="0"/>
            </a:endParaRPr>
          </a:p>
        </p:txBody>
      </p:sp>
      <p:pic>
        <p:nvPicPr>
          <p:cNvPr id="24" name="Picture 23">
            <a:hlinkClick r:id="rId5"/>
            <a:extLst>
              <a:ext uri="{FF2B5EF4-FFF2-40B4-BE49-F238E27FC236}">
                <a16:creationId xmlns:a16="http://schemas.microsoft.com/office/drawing/2014/main" id="{F280E2EB-EE73-11DA-A030-C225EA87499F}"/>
              </a:ext>
            </a:extLst>
          </p:cNvPr>
          <p:cNvPicPr>
            <a:picLocks noChangeAspect="1"/>
          </p:cNvPicPr>
          <p:nvPr/>
        </p:nvPicPr>
        <p:blipFill>
          <a:blip r:embed="rId6"/>
          <a:stretch>
            <a:fillRect/>
          </a:stretch>
        </p:blipFill>
        <p:spPr>
          <a:xfrm>
            <a:off x="2196891" y="1297122"/>
            <a:ext cx="7798218" cy="3762439"/>
          </a:xfrm>
          <a:prstGeom prst="rect">
            <a:avLst/>
          </a:prstGeom>
        </p:spPr>
      </p:pic>
    </p:spTree>
    <p:extLst>
      <p:ext uri="{BB962C8B-B14F-4D97-AF65-F5344CB8AC3E}">
        <p14:creationId xmlns:p14="http://schemas.microsoft.com/office/powerpoint/2010/main" val="2483541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7326-7CF5-0BED-ABA2-B6D9CA3D869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19B8EC9-84BB-C744-8C20-552401B5B316}"/>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F513F42C-8A0C-B2B6-C454-5449427CEDB5}"/>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1FFE37E0-83C7-33FE-BB4F-D989615F088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6BC99C70-1B02-0D74-E281-456348B52AF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5" name="TextBox 14">
            <a:extLst>
              <a:ext uri="{FF2B5EF4-FFF2-40B4-BE49-F238E27FC236}">
                <a16:creationId xmlns:a16="http://schemas.microsoft.com/office/drawing/2014/main" id="{E0C564B5-FD38-2837-1AE2-AB812054C267}"/>
              </a:ext>
            </a:extLst>
          </p:cNvPr>
          <p:cNvSpPr txBox="1"/>
          <p:nvPr/>
        </p:nvSpPr>
        <p:spPr>
          <a:xfrm>
            <a:off x="1364795" y="2151938"/>
            <a:ext cx="9462408" cy="304698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ont Bold" panose="00000900000000000000" pitchFamily="50" charset="0"/>
              </a:rPr>
              <a:t>Uncertain financial futures</a:t>
            </a:r>
            <a:r>
              <a:rPr lang="en-US" sz="2800" dirty="0">
                <a:latin typeface="Mont" panose="00000700000000000000" pitchFamily="50" charset="0"/>
              </a:rPr>
              <a:t> that are already exacerbated by the COVID pandemic.</a:t>
            </a:r>
          </a:p>
          <a:p>
            <a:pPr marL="342900" indent="-342900">
              <a:buFont typeface="Arial" panose="020B0604020202020204" pitchFamily="34" charset="0"/>
              <a:buChar char="•"/>
            </a:pPr>
            <a:r>
              <a:rPr lang="en-US" sz="2800" dirty="0">
                <a:latin typeface="Mont" panose="00000700000000000000" pitchFamily="50" charset="0"/>
              </a:rPr>
              <a:t>Current </a:t>
            </a:r>
            <a:r>
              <a:rPr lang="en-US" sz="2800" dirty="0">
                <a:latin typeface="Mont Bold" panose="00000900000000000000" pitchFamily="50" charset="0"/>
              </a:rPr>
              <a:t>cost of living</a:t>
            </a:r>
            <a:r>
              <a:rPr lang="en-US" sz="2800" dirty="0">
                <a:latin typeface="Mont" panose="00000700000000000000" pitchFamily="50" charset="0"/>
              </a:rPr>
              <a:t> crisis</a:t>
            </a:r>
          </a:p>
          <a:p>
            <a:pPr marL="342900" indent="-342900">
              <a:buFont typeface="Arial" panose="020B0604020202020204" pitchFamily="34" charset="0"/>
              <a:buChar char="•"/>
            </a:pPr>
            <a:r>
              <a:rPr lang="en-US" sz="2800" dirty="0">
                <a:latin typeface="Mont" panose="00000700000000000000" pitchFamily="50" charset="0"/>
              </a:rPr>
              <a:t>Fears about availability of jobs. </a:t>
            </a:r>
          </a:p>
          <a:p>
            <a:pPr marL="342900" indent="-342900">
              <a:buFont typeface="Arial" panose="020B0604020202020204" pitchFamily="34" charset="0"/>
              <a:buChar char="•"/>
            </a:pPr>
            <a:r>
              <a:rPr lang="en-US" sz="2800" dirty="0">
                <a:latin typeface="Mont Bold" panose="00000900000000000000" pitchFamily="50" charset="0"/>
              </a:rPr>
              <a:t>Managing shifts in family, community, and social depictions of ‘male’ role.</a:t>
            </a:r>
          </a:p>
          <a:p>
            <a:pPr algn="ctr"/>
            <a:endParaRPr lang="en-US" sz="2400" dirty="0">
              <a:latin typeface="Mont" panose="00000700000000000000" pitchFamily="50" charset="0"/>
            </a:endParaRPr>
          </a:p>
        </p:txBody>
      </p:sp>
      <p:sp>
        <p:nvSpPr>
          <p:cNvPr id="7" name="TextBox 6">
            <a:extLst>
              <a:ext uri="{FF2B5EF4-FFF2-40B4-BE49-F238E27FC236}">
                <a16:creationId xmlns:a16="http://schemas.microsoft.com/office/drawing/2014/main" id="{652E852B-9B5B-5533-C0D0-75691B9E4408}"/>
              </a:ext>
            </a:extLst>
          </p:cNvPr>
          <p:cNvSpPr txBox="1"/>
          <p:nvPr/>
        </p:nvSpPr>
        <p:spPr>
          <a:xfrm>
            <a:off x="1724392" y="837263"/>
            <a:ext cx="7786838" cy="954107"/>
          </a:xfrm>
          <a:prstGeom prst="rect">
            <a:avLst/>
          </a:prstGeom>
          <a:noFill/>
        </p:spPr>
        <p:txBody>
          <a:bodyPr wrap="square" rtlCol="0">
            <a:spAutoFit/>
          </a:bodyPr>
          <a:lstStyle/>
          <a:p>
            <a:r>
              <a:rPr lang="en-GB" sz="2800" dirty="0">
                <a:latin typeface="Mont" panose="00000700000000000000" pitchFamily="50" charset="0"/>
              </a:rPr>
              <a:t>Male targeted content can draw on existing worries such as:</a:t>
            </a:r>
          </a:p>
        </p:txBody>
      </p:sp>
      <p:sp>
        <p:nvSpPr>
          <p:cNvPr id="3" name="TextBox 2">
            <a:extLst>
              <a:ext uri="{FF2B5EF4-FFF2-40B4-BE49-F238E27FC236}">
                <a16:creationId xmlns:a16="http://schemas.microsoft.com/office/drawing/2014/main" id="{9B13835B-F3AA-17AB-F8AF-EF9F70FD281E}"/>
              </a:ext>
            </a:extLst>
          </p:cNvPr>
          <p:cNvSpPr txBox="1"/>
          <p:nvPr/>
        </p:nvSpPr>
        <p:spPr>
          <a:xfrm>
            <a:off x="1208868" y="5036949"/>
            <a:ext cx="9104735" cy="830997"/>
          </a:xfrm>
          <a:prstGeom prst="rect">
            <a:avLst/>
          </a:prstGeom>
          <a:noFill/>
        </p:spPr>
        <p:txBody>
          <a:bodyPr wrap="square" rtlCol="0">
            <a:spAutoFit/>
          </a:bodyPr>
          <a:lstStyle/>
          <a:p>
            <a:r>
              <a:rPr lang="en-GB" sz="2400" dirty="0">
                <a:latin typeface="Mont" panose="00000700000000000000" pitchFamily="50" charset="0"/>
              </a:rPr>
              <a:t>Ultimately, women and girls will be presented as the causes of these worries. </a:t>
            </a:r>
          </a:p>
        </p:txBody>
      </p:sp>
    </p:spTree>
    <p:extLst>
      <p:ext uri="{BB962C8B-B14F-4D97-AF65-F5344CB8AC3E}">
        <p14:creationId xmlns:p14="http://schemas.microsoft.com/office/powerpoint/2010/main" val="1862618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F89D-7875-BF49-8FA6-CF59F613723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B2CC995-0C3B-4709-A437-EAA06A43CA26}"/>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327B1F55-0B93-3F80-8C79-DEF7DE1DED17}"/>
                </a:ext>
              </a:extLst>
            </p:cNvPr>
            <p:cNvPicPr>
              <a:picLocks noChangeAspect="1"/>
            </p:cNvPicPr>
            <p:nvPr/>
          </p:nvPicPr>
          <p:blipFill rotWithShape="1">
            <a:blip r:embed="rId5"/>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BCF9EC00-0836-EC3A-4997-F9E7AEBAE3D7}"/>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sp>
        <p:nvSpPr>
          <p:cNvPr id="11" name="AutoShape 2" descr="Most Replayed Moment: Your Food Could Be Making You Depressed! How Diet ...">
            <a:extLst>
              <a:ext uri="{FF2B5EF4-FFF2-40B4-BE49-F238E27FC236}">
                <a16:creationId xmlns:a16="http://schemas.microsoft.com/office/drawing/2014/main" id="{7AC6BDEE-BB61-EBF3-EE3D-D42BD4280D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Online Media 16" title="Brain Rot Doctor ​⁠@HealthyGamerGG Believes Young Men Are Going Extinct 😨 #podcast #doctor #men">
            <a:hlinkClick r:id="" action="ppaction://media"/>
            <a:extLst>
              <a:ext uri="{FF2B5EF4-FFF2-40B4-BE49-F238E27FC236}">
                <a16:creationId xmlns:a16="http://schemas.microsoft.com/office/drawing/2014/main" id="{63389107-CD23-9A3F-B74C-84432011BEA8}"/>
              </a:ext>
            </a:extLst>
          </p:cNvPr>
          <p:cNvPicPr>
            <a:picLocks noRot="1" noChangeAspect="1"/>
          </p:cNvPicPr>
          <p:nvPr>
            <a:videoFile r:link="rId1"/>
          </p:nvPr>
        </p:nvPicPr>
        <p:blipFill>
          <a:blip r:embed="rId6"/>
          <a:stretch>
            <a:fillRect/>
          </a:stretch>
        </p:blipFill>
        <p:spPr>
          <a:xfrm>
            <a:off x="8057197" y="346134"/>
            <a:ext cx="3483923" cy="6165731"/>
          </a:xfrm>
          <a:prstGeom prst="rect">
            <a:avLst/>
          </a:prstGeom>
        </p:spPr>
      </p:pic>
      <p:pic>
        <p:nvPicPr>
          <p:cNvPr id="3" name="Online Media 2" title="Andrew Tate why females are EVIL 👿👩">
            <a:hlinkClick r:id="" action="ppaction://media"/>
            <a:extLst>
              <a:ext uri="{FF2B5EF4-FFF2-40B4-BE49-F238E27FC236}">
                <a16:creationId xmlns:a16="http://schemas.microsoft.com/office/drawing/2014/main" id="{3C9389BA-8D0B-44C4-AAFB-AF219E6E88ED}"/>
              </a:ext>
            </a:extLst>
          </p:cNvPr>
          <p:cNvPicPr>
            <a:picLocks noRot="1" noChangeAspect="1"/>
          </p:cNvPicPr>
          <p:nvPr>
            <a:videoFile r:link="rId2"/>
          </p:nvPr>
        </p:nvPicPr>
        <p:blipFill>
          <a:blip r:embed="rId7"/>
          <a:stretch>
            <a:fillRect/>
          </a:stretch>
        </p:blipFill>
        <p:spPr>
          <a:xfrm>
            <a:off x="1355246" y="346134"/>
            <a:ext cx="3483923" cy="6165731"/>
          </a:xfrm>
          <a:prstGeom prst="rect">
            <a:avLst/>
          </a:prstGeom>
        </p:spPr>
      </p:pic>
    </p:spTree>
    <p:extLst>
      <p:ext uri="{BB962C8B-B14F-4D97-AF65-F5344CB8AC3E}">
        <p14:creationId xmlns:p14="http://schemas.microsoft.com/office/powerpoint/2010/main" val="5923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17"/>
                </p:tgtEl>
              </p:cMediaNode>
            </p:video>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60B2-1023-E4C4-1AD3-F1196B0B279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400AE33-A282-43B0-0344-6CAC3DBD3424}"/>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8BF14A96-F100-112B-E5BF-CFEAE9805BF7}"/>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1AE6A273-D78E-4679-37CA-0A8D263686AB}"/>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16063344-E274-77DC-33E9-BAFD83CE0514}"/>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sp>
        <p:nvSpPr>
          <p:cNvPr id="4" name="TextBox 3">
            <a:extLst>
              <a:ext uri="{FF2B5EF4-FFF2-40B4-BE49-F238E27FC236}">
                <a16:creationId xmlns:a16="http://schemas.microsoft.com/office/drawing/2014/main" id="{D98494F1-92E4-2F9B-180C-66B5CB517F9D}"/>
              </a:ext>
            </a:extLst>
          </p:cNvPr>
          <p:cNvSpPr txBox="1"/>
          <p:nvPr/>
        </p:nvSpPr>
        <p:spPr>
          <a:xfrm>
            <a:off x="1488267" y="956139"/>
            <a:ext cx="9383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E15CDC3-4564-0F76-DB89-59916499B2A2}"/>
              </a:ext>
            </a:extLst>
          </p:cNvPr>
          <p:cNvSpPr txBox="1"/>
          <p:nvPr/>
        </p:nvSpPr>
        <p:spPr>
          <a:xfrm>
            <a:off x="3697183" y="2584114"/>
            <a:ext cx="47976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uLnTx/>
                <a:uFillTx/>
                <a:latin typeface="Mont Bold" panose="00000900000000000000" pitchFamily="50" charset="0"/>
                <a:ea typeface="+mn-ea"/>
                <a:cs typeface="+mn-cs"/>
              </a:rPr>
              <a:t>Why are you here?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black"/>
                </a:solidFill>
                <a:latin typeface="Mont Bold" panose="00000900000000000000" pitchFamily="50" charset="0"/>
              </a:rPr>
              <a:t>What’s on your mind?</a:t>
            </a:r>
            <a:endParaRPr kumimoji="0" lang="en-GB" sz="3600" b="1" i="0" u="none" strike="noStrike" kern="1200" cap="none" spc="0" normalizeH="0" baseline="0" noProof="0" dirty="0">
              <a:ln>
                <a:noFill/>
              </a:ln>
              <a:solidFill>
                <a:prstClr val="black"/>
              </a:solidFill>
              <a:uLnTx/>
              <a:uFillTx/>
              <a:latin typeface="Mont Bold" panose="00000900000000000000" pitchFamily="50" charset="0"/>
              <a:ea typeface="+mn-ea"/>
              <a:cs typeface="+mn-cs"/>
            </a:endParaRPr>
          </a:p>
        </p:txBody>
      </p:sp>
      <p:sp>
        <p:nvSpPr>
          <p:cNvPr id="6" name="TextBox 5">
            <a:extLst>
              <a:ext uri="{FF2B5EF4-FFF2-40B4-BE49-F238E27FC236}">
                <a16:creationId xmlns:a16="http://schemas.microsoft.com/office/drawing/2014/main" id="{6D59204D-4566-799B-5D31-E7348808F28C}"/>
              </a:ext>
            </a:extLst>
          </p:cNvPr>
          <p:cNvSpPr txBox="1"/>
          <p:nvPr/>
        </p:nvSpPr>
        <p:spPr>
          <a:xfrm>
            <a:off x="8746932" y="1193164"/>
            <a:ext cx="2307915" cy="1015663"/>
          </a:xfrm>
          <a:prstGeom prst="rect">
            <a:avLst/>
          </a:prstGeom>
          <a:noFill/>
        </p:spPr>
        <p:txBody>
          <a:bodyPr wrap="square" rtlCol="0">
            <a:spAutoFit/>
          </a:bodyPr>
          <a:lstStyle/>
          <a:p>
            <a:pPr algn="ctr"/>
            <a:r>
              <a:rPr lang="en-GB" sz="2000" dirty="0">
                <a:latin typeface="Mont" panose="00000700000000000000" pitchFamily="50" charset="0"/>
              </a:rPr>
              <a:t>Want to learn about a specific topic</a:t>
            </a:r>
          </a:p>
        </p:txBody>
      </p:sp>
      <p:sp>
        <p:nvSpPr>
          <p:cNvPr id="16" name="TextBox 15">
            <a:extLst>
              <a:ext uri="{FF2B5EF4-FFF2-40B4-BE49-F238E27FC236}">
                <a16:creationId xmlns:a16="http://schemas.microsoft.com/office/drawing/2014/main" id="{701310FE-4758-6F38-0C47-8262C7ED7B5B}"/>
              </a:ext>
            </a:extLst>
          </p:cNvPr>
          <p:cNvSpPr txBox="1"/>
          <p:nvPr/>
        </p:nvSpPr>
        <p:spPr>
          <a:xfrm>
            <a:off x="937256" y="4714510"/>
            <a:ext cx="3018517" cy="1323439"/>
          </a:xfrm>
          <a:prstGeom prst="rect">
            <a:avLst/>
          </a:prstGeom>
          <a:noFill/>
        </p:spPr>
        <p:txBody>
          <a:bodyPr wrap="square" rtlCol="0">
            <a:spAutoFit/>
          </a:bodyPr>
          <a:lstStyle/>
          <a:p>
            <a:pPr algn="ctr"/>
            <a:r>
              <a:rPr lang="en-GB" sz="2000" dirty="0">
                <a:latin typeface="Mont" panose="00000700000000000000" pitchFamily="50" charset="0"/>
              </a:rPr>
              <a:t>Wanting to feel confident addressing issues relating to misogyny</a:t>
            </a:r>
          </a:p>
        </p:txBody>
      </p:sp>
      <p:sp>
        <p:nvSpPr>
          <p:cNvPr id="17" name="TextBox 16">
            <a:extLst>
              <a:ext uri="{FF2B5EF4-FFF2-40B4-BE49-F238E27FC236}">
                <a16:creationId xmlns:a16="http://schemas.microsoft.com/office/drawing/2014/main" id="{839BE427-AB88-7A6E-7615-27AE1CA6E318}"/>
              </a:ext>
            </a:extLst>
          </p:cNvPr>
          <p:cNvSpPr txBox="1"/>
          <p:nvPr/>
        </p:nvSpPr>
        <p:spPr>
          <a:xfrm>
            <a:off x="9159645" y="5057912"/>
            <a:ext cx="2307915" cy="1015663"/>
          </a:xfrm>
          <a:prstGeom prst="rect">
            <a:avLst/>
          </a:prstGeom>
          <a:noFill/>
        </p:spPr>
        <p:txBody>
          <a:bodyPr wrap="square" rtlCol="0">
            <a:spAutoFit/>
          </a:bodyPr>
          <a:lstStyle/>
          <a:p>
            <a:pPr algn="ctr"/>
            <a:r>
              <a:rPr lang="en-GB" sz="2000" dirty="0">
                <a:latin typeface="Mont" panose="00000700000000000000" pitchFamily="50" charset="0"/>
              </a:rPr>
              <a:t>Addressing concerns within my setting </a:t>
            </a:r>
          </a:p>
        </p:txBody>
      </p:sp>
      <p:sp>
        <p:nvSpPr>
          <p:cNvPr id="18" name="TextBox 17">
            <a:extLst>
              <a:ext uri="{FF2B5EF4-FFF2-40B4-BE49-F238E27FC236}">
                <a16:creationId xmlns:a16="http://schemas.microsoft.com/office/drawing/2014/main" id="{DDE8E25B-BABB-59F8-1AD9-072B998A582C}"/>
              </a:ext>
            </a:extLst>
          </p:cNvPr>
          <p:cNvSpPr txBox="1"/>
          <p:nvPr/>
        </p:nvSpPr>
        <p:spPr>
          <a:xfrm>
            <a:off x="937257" y="1041630"/>
            <a:ext cx="2615548" cy="1631216"/>
          </a:xfrm>
          <a:prstGeom prst="rect">
            <a:avLst/>
          </a:prstGeom>
          <a:noFill/>
        </p:spPr>
        <p:txBody>
          <a:bodyPr wrap="square" rtlCol="0">
            <a:spAutoFit/>
          </a:bodyPr>
          <a:lstStyle/>
          <a:p>
            <a:pPr algn="ctr"/>
            <a:r>
              <a:rPr lang="en-GB" sz="2000" dirty="0">
                <a:latin typeface="Mont" panose="00000700000000000000" pitchFamily="50" charset="0"/>
              </a:rPr>
              <a:t>Concerns about issues young people face on a national/regional level </a:t>
            </a:r>
          </a:p>
        </p:txBody>
      </p:sp>
    </p:spTree>
    <p:extLst>
      <p:ext uri="{BB962C8B-B14F-4D97-AF65-F5344CB8AC3E}">
        <p14:creationId xmlns:p14="http://schemas.microsoft.com/office/powerpoint/2010/main" val="3444588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602E6-D029-144D-3F7F-310DB2B1C07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81D8CAE-2DD7-8BBF-A506-A89546AE9C0D}"/>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DEA44496-CD34-0CC6-0D53-29FB585F60E5}"/>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FD7E75D5-03C3-EFE0-0A86-E93529D7F32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14D2A99F-E588-3FE3-CB88-48D2B3DFBE69}"/>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15" name="TextBox 14">
            <a:extLst>
              <a:ext uri="{FF2B5EF4-FFF2-40B4-BE49-F238E27FC236}">
                <a16:creationId xmlns:a16="http://schemas.microsoft.com/office/drawing/2014/main" id="{AF2BCF84-F244-F3BE-2003-907109DD1603}"/>
              </a:ext>
            </a:extLst>
          </p:cNvPr>
          <p:cNvSpPr txBox="1"/>
          <p:nvPr/>
        </p:nvSpPr>
        <p:spPr>
          <a:xfrm>
            <a:off x="2479962" y="3136612"/>
            <a:ext cx="7232073" cy="923330"/>
          </a:xfrm>
          <a:prstGeom prst="rect">
            <a:avLst/>
          </a:prstGeom>
          <a:noFill/>
        </p:spPr>
        <p:txBody>
          <a:bodyPr wrap="square" rtlCol="0">
            <a:spAutoFit/>
          </a:bodyPr>
          <a:lstStyle/>
          <a:p>
            <a:pPr algn="ctr"/>
            <a:r>
              <a:rPr lang="en-US" sz="5400" b="1" dirty="0">
                <a:latin typeface="Mont Bold" panose="00000900000000000000" pitchFamily="50" charset="0"/>
              </a:rPr>
              <a:t>What can be done?</a:t>
            </a:r>
            <a:endParaRPr lang="en-GB" sz="3600" b="1" dirty="0">
              <a:latin typeface="Mont Bold" panose="00000900000000000000" pitchFamily="50" charset="0"/>
            </a:endParaRPr>
          </a:p>
        </p:txBody>
      </p:sp>
    </p:spTree>
    <p:extLst>
      <p:ext uri="{BB962C8B-B14F-4D97-AF65-F5344CB8AC3E}">
        <p14:creationId xmlns:p14="http://schemas.microsoft.com/office/powerpoint/2010/main" val="4186776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DE29-4C78-09D6-2AF1-1E084C1011B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E476082-5308-4123-A554-7FDF7589B1E0}"/>
              </a:ext>
            </a:extLst>
          </p:cNvPr>
          <p:cNvGrpSpPr/>
          <p:nvPr/>
        </p:nvGrpSpPr>
        <p:grpSpPr>
          <a:xfrm>
            <a:off x="-101600" y="-27185"/>
            <a:ext cx="12293600" cy="6885185"/>
            <a:chOff x="-65631" y="-40777"/>
            <a:chExt cx="18439938" cy="10327777"/>
          </a:xfrm>
        </p:grpSpPr>
        <p:pic>
          <p:nvPicPr>
            <p:cNvPr id="5" name="Picture 4">
              <a:extLst>
                <a:ext uri="{FF2B5EF4-FFF2-40B4-BE49-F238E27FC236}">
                  <a16:creationId xmlns:a16="http://schemas.microsoft.com/office/drawing/2014/main" id="{17DDCD77-2B45-31BC-4137-B4DD57F78940}"/>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6" name="Rectangle 5">
              <a:extLst>
                <a:ext uri="{FF2B5EF4-FFF2-40B4-BE49-F238E27FC236}">
                  <a16:creationId xmlns:a16="http://schemas.microsoft.com/office/drawing/2014/main" id="{09636950-25A2-AF63-0157-260E418581B7}"/>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2" name="Picture 1">
            <a:extLst>
              <a:ext uri="{FF2B5EF4-FFF2-40B4-BE49-F238E27FC236}">
                <a16:creationId xmlns:a16="http://schemas.microsoft.com/office/drawing/2014/main" id="{6F97497E-1B13-BA2B-2A1D-A177072B7BB7}"/>
              </a:ext>
            </a:extLst>
          </p:cNvPr>
          <p:cNvPicPr>
            <a:picLocks noChangeAspect="1"/>
          </p:cNvPicPr>
          <p:nvPr/>
        </p:nvPicPr>
        <p:blipFill rotWithShape="1">
          <a:blip r:embed="rId4">
            <a:alphaModFix amt="5000"/>
          </a:blip>
          <a:srcRect t="16586" b="24768"/>
          <a:stretch/>
        </p:blipFill>
        <p:spPr>
          <a:xfrm>
            <a:off x="1878396" y="941954"/>
            <a:ext cx="8435207" cy="4946906"/>
          </a:xfrm>
          <a:prstGeom prst="rect">
            <a:avLst/>
          </a:prstGeom>
        </p:spPr>
      </p:pic>
      <p:sp>
        <p:nvSpPr>
          <p:cNvPr id="3" name="TextBox 6">
            <a:extLst>
              <a:ext uri="{FF2B5EF4-FFF2-40B4-BE49-F238E27FC236}">
                <a16:creationId xmlns:a16="http://schemas.microsoft.com/office/drawing/2014/main" id="{6E033E83-F516-156C-9418-1FAA14977909}"/>
              </a:ext>
            </a:extLst>
          </p:cNvPr>
          <p:cNvSpPr txBox="1"/>
          <p:nvPr/>
        </p:nvSpPr>
        <p:spPr>
          <a:xfrm>
            <a:off x="683809" y="1172611"/>
            <a:ext cx="10898590" cy="1054712"/>
          </a:xfrm>
          <a:prstGeom prst="rect">
            <a:avLst/>
          </a:prstGeom>
        </p:spPr>
        <p:txBody>
          <a:bodyPr wrap="square" lIns="0" tIns="0" rIns="0" bIns="0" rtlCol="0" anchor="t">
            <a:spAutoFit/>
          </a:bodyPr>
          <a:lstStyle/>
          <a:p>
            <a:pPr>
              <a:lnSpc>
                <a:spcPts val="2665"/>
              </a:lnSpc>
            </a:pPr>
            <a:r>
              <a:rPr lang="en-US" sz="2665" b="1" dirty="0">
                <a:solidFill>
                  <a:srgbClr val="272727"/>
                </a:solidFill>
                <a:latin typeface="Mont Bold"/>
                <a:ea typeface="Mont Bold"/>
                <a:cs typeface="Mont Bold"/>
                <a:sym typeface="Mont Bold"/>
              </a:rPr>
              <a:t>Inclusive/</a:t>
            </a:r>
            <a:r>
              <a:rPr lang="en-US" sz="2665" b="1" dirty="0" err="1">
                <a:solidFill>
                  <a:srgbClr val="272727"/>
                </a:solidFill>
                <a:latin typeface="Mont Bold"/>
                <a:ea typeface="Mont Bold"/>
                <a:cs typeface="Mont Bold"/>
                <a:sym typeface="Mont Bold"/>
              </a:rPr>
              <a:t>Indviduality</a:t>
            </a:r>
            <a:r>
              <a:rPr lang="en-US" sz="2665" b="1" dirty="0">
                <a:solidFill>
                  <a:srgbClr val="272727"/>
                </a:solidFill>
                <a:latin typeface="Mont Bold"/>
                <a:ea typeface="Mont Bold"/>
                <a:cs typeface="Mont Bold"/>
                <a:sym typeface="Mont Bold"/>
              </a:rPr>
              <a:t> - </a:t>
            </a:r>
            <a:r>
              <a:rPr lang="en-US" sz="2665" dirty="0">
                <a:solidFill>
                  <a:srgbClr val="272727"/>
                </a:solidFill>
                <a:latin typeface="Mont"/>
                <a:ea typeface="Mont"/>
                <a:cs typeface="Mont"/>
                <a:sym typeface="Mont"/>
              </a:rPr>
              <a:t>We look to bring boys into conversations, where we acknowledge their individuality and potential shared experiences. </a:t>
            </a:r>
          </a:p>
        </p:txBody>
      </p:sp>
      <p:sp>
        <p:nvSpPr>
          <p:cNvPr id="9" name="TextBox 8">
            <a:extLst>
              <a:ext uri="{FF2B5EF4-FFF2-40B4-BE49-F238E27FC236}">
                <a16:creationId xmlns:a16="http://schemas.microsoft.com/office/drawing/2014/main" id="{0318E3FE-FFBF-203A-862E-EAB503CCDE43}"/>
              </a:ext>
            </a:extLst>
          </p:cNvPr>
          <p:cNvSpPr txBox="1"/>
          <p:nvPr/>
        </p:nvSpPr>
        <p:spPr>
          <a:xfrm>
            <a:off x="683807" y="2888050"/>
            <a:ext cx="10898591" cy="1054712"/>
          </a:xfrm>
          <a:prstGeom prst="rect">
            <a:avLst/>
          </a:prstGeom>
        </p:spPr>
        <p:txBody>
          <a:bodyPr wrap="square" lIns="0" tIns="0" rIns="0" bIns="0" rtlCol="0" anchor="t">
            <a:spAutoFit/>
          </a:bodyPr>
          <a:lstStyle/>
          <a:p>
            <a:pPr>
              <a:lnSpc>
                <a:spcPts val="2665"/>
              </a:lnSpc>
            </a:pPr>
            <a:r>
              <a:rPr lang="en-US" sz="2665" b="1" dirty="0">
                <a:solidFill>
                  <a:srgbClr val="272727"/>
                </a:solidFill>
                <a:latin typeface="Mont Bold"/>
                <a:ea typeface="Mont Bold"/>
                <a:cs typeface="Mont Bold"/>
                <a:sym typeface="Mont Bold"/>
              </a:rPr>
              <a:t>Developmental </a:t>
            </a:r>
            <a:r>
              <a:rPr lang="en-US" sz="2665" dirty="0">
                <a:solidFill>
                  <a:srgbClr val="272727"/>
                </a:solidFill>
                <a:latin typeface="Mont"/>
                <a:ea typeface="Mont"/>
                <a:cs typeface="Mont"/>
                <a:sym typeface="Mont"/>
              </a:rPr>
              <a:t>- Provide young people a space for reflective conversation. Provide tools (vocab, modelled skills) to enable further learning. We need to give the time for it to happen. </a:t>
            </a:r>
          </a:p>
        </p:txBody>
      </p:sp>
      <p:sp>
        <p:nvSpPr>
          <p:cNvPr id="10" name="TextBox 9">
            <a:extLst>
              <a:ext uri="{FF2B5EF4-FFF2-40B4-BE49-F238E27FC236}">
                <a16:creationId xmlns:a16="http://schemas.microsoft.com/office/drawing/2014/main" id="{2AA74AAB-BA1C-6BCD-4C50-FAB857C639FB}"/>
              </a:ext>
            </a:extLst>
          </p:cNvPr>
          <p:cNvSpPr txBox="1"/>
          <p:nvPr/>
        </p:nvSpPr>
        <p:spPr>
          <a:xfrm>
            <a:off x="683807" y="4565971"/>
            <a:ext cx="10898591" cy="1400961"/>
          </a:xfrm>
          <a:prstGeom prst="rect">
            <a:avLst/>
          </a:prstGeom>
        </p:spPr>
        <p:txBody>
          <a:bodyPr wrap="square" lIns="0" tIns="0" rIns="0" bIns="0" rtlCol="0" anchor="t">
            <a:spAutoFit/>
          </a:bodyPr>
          <a:lstStyle/>
          <a:p>
            <a:pPr>
              <a:lnSpc>
                <a:spcPts val="2665"/>
              </a:lnSpc>
            </a:pPr>
            <a:r>
              <a:rPr lang="en-US" sz="2665" b="1" dirty="0">
                <a:solidFill>
                  <a:srgbClr val="272727"/>
                </a:solidFill>
                <a:latin typeface="Mont Bold"/>
                <a:ea typeface="Mont Bold"/>
                <a:cs typeface="Mont Bold"/>
                <a:sym typeface="Mont Bold"/>
              </a:rPr>
              <a:t>Reflexive practice</a:t>
            </a:r>
            <a:r>
              <a:rPr lang="en-US" sz="2665" dirty="0">
                <a:solidFill>
                  <a:srgbClr val="272727"/>
                </a:solidFill>
                <a:latin typeface="Mont"/>
                <a:ea typeface="Mont"/>
                <a:cs typeface="Mont"/>
                <a:sym typeface="Mont"/>
              </a:rPr>
              <a:t> - Continually reflect on and refine our approach, incorporating feedback from staff, pupils, and other stake holders. Understand that this is a complex and evolving issue and that we might not always get it right.</a:t>
            </a:r>
          </a:p>
        </p:txBody>
      </p:sp>
    </p:spTree>
    <p:extLst>
      <p:ext uri="{BB962C8B-B14F-4D97-AF65-F5344CB8AC3E}">
        <p14:creationId xmlns:p14="http://schemas.microsoft.com/office/powerpoint/2010/main" val="2210407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720EFA-AC0D-1CA1-3CCE-1FEF3D355733}"/>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6BCEC880-144D-D5EC-3FA9-C3080F7ACA3E}"/>
              </a:ext>
            </a:extLst>
          </p:cNvPr>
          <p:cNvGrpSpPr/>
          <p:nvPr/>
        </p:nvGrpSpPr>
        <p:grpSpPr>
          <a:xfrm>
            <a:off x="0" y="-83060"/>
            <a:ext cx="12293292" cy="6885185"/>
            <a:chOff x="-65631" y="-40777"/>
            <a:chExt cx="18439938" cy="10327777"/>
          </a:xfrm>
        </p:grpSpPr>
        <p:pic>
          <p:nvPicPr>
            <p:cNvPr id="35" name="Picture 34">
              <a:extLst>
                <a:ext uri="{FF2B5EF4-FFF2-40B4-BE49-F238E27FC236}">
                  <a16:creationId xmlns:a16="http://schemas.microsoft.com/office/drawing/2014/main" id="{D1E0004B-B0E7-5687-F101-0BF6E8F6E6D1}"/>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36" name="Rectangle 35">
              <a:extLst>
                <a:ext uri="{FF2B5EF4-FFF2-40B4-BE49-F238E27FC236}">
                  <a16:creationId xmlns:a16="http://schemas.microsoft.com/office/drawing/2014/main" id="{D3BB3A68-0E79-96EC-A820-6738BADB3D0B}"/>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algn="ctr" defTabSz="609630">
                <a:defRPr/>
              </a:pPr>
              <a:endParaRPr lang="en-GB" sz="1200" kern="0">
                <a:solidFill>
                  <a:prstClr val="white"/>
                </a:solidFill>
                <a:latin typeface="Aptos" panose="02110004020202020204"/>
              </a:endParaRPr>
            </a:p>
          </p:txBody>
        </p:sp>
      </p:grpSp>
      <p:pic>
        <p:nvPicPr>
          <p:cNvPr id="3" name="Picture 2">
            <a:extLst>
              <a:ext uri="{FF2B5EF4-FFF2-40B4-BE49-F238E27FC236}">
                <a16:creationId xmlns:a16="http://schemas.microsoft.com/office/drawing/2014/main" id="{3655574A-E02C-FD8D-85CE-58341757A174}"/>
              </a:ext>
            </a:extLst>
          </p:cNvPr>
          <p:cNvPicPr>
            <a:picLocks noChangeAspect="1"/>
          </p:cNvPicPr>
          <p:nvPr/>
        </p:nvPicPr>
        <p:blipFill rotWithShape="1">
          <a:blip r:embed="rId4">
            <a:alphaModFix amt="5000"/>
          </a:blip>
          <a:srcRect t="16586" b="24768"/>
          <a:stretch/>
        </p:blipFill>
        <p:spPr>
          <a:xfrm>
            <a:off x="2742328" y="1462208"/>
            <a:ext cx="6707345" cy="3933585"/>
          </a:xfrm>
          <a:prstGeom prst="rect">
            <a:avLst/>
          </a:prstGeom>
        </p:spPr>
      </p:pic>
      <p:sp>
        <p:nvSpPr>
          <p:cNvPr id="16" name="TextBox 15">
            <a:extLst>
              <a:ext uri="{FF2B5EF4-FFF2-40B4-BE49-F238E27FC236}">
                <a16:creationId xmlns:a16="http://schemas.microsoft.com/office/drawing/2014/main" id="{1AF5E6C6-EA8D-2879-8748-DE0DD3EB25B8}"/>
              </a:ext>
            </a:extLst>
          </p:cNvPr>
          <p:cNvSpPr txBox="1"/>
          <p:nvPr/>
        </p:nvSpPr>
        <p:spPr>
          <a:xfrm>
            <a:off x="1117600" y="889001"/>
            <a:ext cx="9245600" cy="5672258"/>
          </a:xfrm>
          <a:prstGeom prst="rect">
            <a:avLst/>
          </a:prstGeom>
          <a:noFill/>
        </p:spPr>
        <p:txBody>
          <a:bodyPr wrap="square">
            <a:spAutoFit/>
          </a:bodyPr>
          <a:lstStyle/>
          <a:p>
            <a:pPr defTabSz="609630"/>
            <a:r>
              <a:rPr lang="en-GB" sz="2133" dirty="0">
                <a:solidFill>
                  <a:prstClr val="black"/>
                </a:solidFill>
                <a:latin typeface="Calibri"/>
              </a:rPr>
              <a:t>   </a:t>
            </a:r>
            <a:r>
              <a:rPr lang="en-GB" sz="2133" b="1" dirty="0">
                <a:solidFill>
                  <a:prstClr val="black"/>
                </a:solidFill>
                <a:latin typeface="Calibri"/>
              </a:rPr>
              <a:t>Creative Commons Attribution-</a:t>
            </a:r>
            <a:r>
              <a:rPr lang="en-GB" sz="2133" b="1" dirty="0" err="1">
                <a:solidFill>
                  <a:prstClr val="black"/>
                </a:solidFill>
                <a:latin typeface="Calibri"/>
              </a:rPr>
              <a:t>NonCommercial</a:t>
            </a:r>
            <a:r>
              <a:rPr lang="en-GB" sz="2133" b="1" dirty="0">
                <a:solidFill>
                  <a:prstClr val="black"/>
                </a:solidFill>
                <a:latin typeface="Calibri"/>
              </a:rPr>
              <a:t>-</a:t>
            </a:r>
            <a:r>
              <a:rPr lang="en-GB" sz="2133" b="1" dirty="0" err="1">
                <a:solidFill>
                  <a:prstClr val="black"/>
                </a:solidFill>
                <a:latin typeface="Calibri"/>
              </a:rPr>
              <a:t>NoDerivatives</a:t>
            </a:r>
            <a:r>
              <a:rPr lang="en-GB" sz="2133" b="1" dirty="0">
                <a:solidFill>
                  <a:prstClr val="black"/>
                </a:solidFill>
                <a:latin typeface="Calibri"/>
              </a:rPr>
              <a:t> 4.0 International</a:t>
            </a:r>
          </a:p>
          <a:p>
            <a:pPr defTabSz="609630"/>
            <a:r>
              <a:rPr lang="en-GB" sz="2133" dirty="0">
                <a:solidFill>
                  <a:prstClr val="black"/>
                </a:solidFill>
                <a:latin typeface="Calibri"/>
              </a:rPr>
              <a:t>This license requires that </a:t>
            </a:r>
            <a:r>
              <a:rPr lang="en-GB" sz="2133" dirty="0" err="1">
                <a:solidFill>
                  <a:prstClr val="black"/>
                </a:solidFill>
                <a:latin typeface="Calibri"/>
              </a:rPr>
              <a:t>reusers</a:t>
            </a:r>
            <a:r>
              <a:rPr lang="en-GB" sz="2133" dirty="0">
                <a:solidFill>
                  <a:prstClr val="black"/>
                </a:solidFill>
                <a:latin typeface="Calibri"/>
              </a:rPr>
              <a:t> give credit to the creator (GBV Education Team, Salford Foundation) It allows </a:t>
            </a:r>
            <a:r>
              <a:rPr lang="en-GB" sz="2133" dirty="0" err="1">
                <a:solidFill>
                  <a:prstClr val="black"/>
                </a:solidFill>
                <a:latin typeface="Calibri"/>
              </a:rPr>
              <a:t>reusers</a:t>
            </a:r>
            <a:r>
              <a:rPr lang="en-GB" sz="2133" dirty="0">
                <a:solidFill>
                  <a:prstClr val="black"/>
                </a:solidFill>
                <a:latin typeface="Calibri"/>
              </a:rPr>
              <a:t> to copy and distribute the material in any medium or format in </a:t>
            </a:r>
            <a:r>
              <a:rPr lang="en-GB" sz="2133" dirty="0" err="1">
                <a:solidFill>
                  <a:prstClr val="black"/>
                </a:solidFill>
                <a:latin typeface="Calibri"/>
              </a:rPr>
              <a:t>unadapted</a:t>
            </a:r>
            <a:r>
              <a:rPr lang="en-GB" sz="2133" dirty="0">
                <a:solidFill>
                  <a:prstClr val="black"/>
                </a:solidFill>
                <a:latin typeface="Calibri"/>
              </a:rPr>
              <a:t> form and for </a:t>
            </a:r>
            <a:r>
              <a:rPr lang="en-GB" sz="2133" dirty="0" err="1">
                <a:solidFill>
                  <a:prstClr val="black"/>
                </a:solidFill>
                <a:latin typeface="Calibri"/>
              </a:rPr>
              <a:t>noncommercial</a:t>
            </a:r>
            <a:r>
              <a:rPr lang="en-GB" sz="2133" dirty="0">
                <a:solidFill>
                  <a:prstClr val="black"/>
                </a:solidFill>
                <a:latin typeface="Calibri"/>
              </a:rPr>
              <a:t> purposes only.</a:t>
            </a:r>
          </a:p>
          <a:p>
            <a:pPr defTabSz="609630"/>
            <a:r>
              <a:rPr lang="en-GB" sz="2133" b="1" dirty="0">
                <a:solidFill>
                  <a:prstClr val="black"/>
                </a:solidFill>
                <a:latin typeface="Calibri"/>
              </a:rPr>
              <a:t>BY</a:t>
            </a:r>
          </a:p>
          <a:p>
            <a:pPr defTabSz="609630"/>
            <a:r>
              <a:rPr lang="en-GB" sz="2133" dirty="0">
                <a:solidFill>
                  <a:prstClr val="black"/>
                </a:solidFill>
                <a:latin typeface="Calibri"/>
              </a:rPr>
              <a:t> </a:t>
            </a:r>
          </a:p>
          <a:p>
            <a:pPr defTabSz="609630"/>
            <a:r>
              <a:rPr lang="en-GB" sz="2133" dirty="0">
                <a:solidFill>
                  <a:prstClr val="black"/>
                </a:solidFill>
                <a:latin typeface="Calibri"/>
              </a:rPr>
              <a:t>Credit must be given to the creator (GBV Education Team, Salford Foundation)</a:t>
            </a:r>
          </a:p>
          <a:p>
            <a:pPr defTabSz="609630"/>
            <a:r>
              <a:rPr lang="en-GB" sz="2133" b="1" dirty="0">
                <a:solidFill>
                  <a:prstClr val="black"/>
                </a:solidFill>
                <a:latin typeface="Calibri"/>
              </a:rPr>
              <a:t>NC</a:t>
            </a:r>
          </a:p>
          <a:p>
            <a:pPr defTabSz="609630"/>
            <a:r>
              <a:rPr lang="en-GB" sz="2133" dirty="0">
                <a:solidFill>
                  <a:prstClr val="black"/>
                </a:solidFill>
                <a:latin typeface="Calibri"/>
              </a:rPr>
              <a:t> </a:t>
            </a:r>
          </a:p>
          <a:p>
            <a:pPr defTabSz="609630"/>
            <a:r>
              <a:rPr lang="en-GB" sz="2133" dirty="0">
                <a:solidFill>
                  <a:prstClr val="black"/>
                </a:solidFill>
                <a:latin typeface="Calibri"/>
              </a:rPr>
              <a:t>Only </a:t>
            </a:r>
            <a:r>
              <a:rPr lang="en-GB" sz="2133" dirty="0" err="1">
                <a:solidFill>
                  <a:prstClr val="black"/>
                </a:solidFill>
                <a:latin typeface="Calibri"/>
              </a:rPr>
              <a:t>noncommercial</a:t>
            </a:r>
            <a:r>
              <a:rPr lang="en-GB" sz="2133" dirty="0">
                <a:solidFill>
                  <a:prstClr val="black"/>
                </a:solidFill>
                <a:latin typeface="Calibri"/>
              </a:rPr>
              <a:t> use of this work is permitted. </a:t>
            </a:r>
            <a:r>
              <a:rPr lang="en-GB" sz="2133" i="1" dirty="0" err="1">
                <a:solidFill>
                  <a:prstClr val="black"/>
                </a:solidFill>
                <a:latin typeface="Calibri"/>
              </a:rPr>
              <a:t>Noncommercial</a:t>
            </a:r>
            <a:r>
              <a:rPr lang="en-GB" sz="2133" i="1" dirty="0">
                <a:solidFill>
                  <a:prstClr val="black"/>
                </a:solidFill>
                <a:latin typeface="Calibri"/>
              </a:rPr>
              <a:t> means not primarily intended for or directed towards commercial advantage or monetary compensation.</a:t>
            </a:r>
            <a:endParaRPr lang="en-GB" sz="2133" dirty="0">
              <a:solidFill>
                <a:prstClr val="black"/>
              </a:solidFill>
              <a:latin typeface="Calibri"/>
            </a:endParaRPr>
          </a:p>
          <a:p>
            <a:pPr defTabSz="609630"/>
            <a:r>
              <a:rPr lang="en-GB" sz="2133" b="1" dirty="0">
                <a:solidFill>
                  <a:prstClr val="black"/>
                </a:solidFill>
                <a:latin typeface="Calibri"/>
              </a:rPr>
              <a:t>ND</a:t>
            </a:r>
          </a:p>
          <a:p>
            <a:pPr defTabSz="609630"/>
            <a:r>
              <a:rPr lang="en-GB" sz="2133" dirty="0">
                <a:solidFill>
                  <a:prstClr val="black"/>
                </a:solidFill>
                <a:latin typeface="Calibri"/>
              </a:rPr>
              <a:t> </a:t>
            </a:r>
          </a:p>
          <a:p>
            <a:pPr defTabSz="609630"/>
            <a:r>
              <a:rPr lang="en-GB" sz="2133" dirty="0">
                <a:solidFill>
                  <a:prstClr val="black"/>
                </a:solidFill>
                <a:latin typeface="Calibri"/>
              </a:rPr>
              <a:t>No derivatives or adaptations of this work are permitted.</a:t>
            </a:r>
          </a:p>
          <a:p>
            <a:pPr defTabSz="609630"/>
            <a:r>
              <a:rPr lang="en-GB" sz="2133" b="1" dirty="0">
                <a:solidFill>
                  <a:prstClr val="black"/>
                </a:solidFill>
                <a:latin typeface="Calibri"/>
                <a:hlinkClick r:id="rId5"/>
              </a:rPr>
              <a:t>See the License Deed</a:t>
            </a:r>
            <a:endParaRPr lang="en-GB" sz="2933" dirty="0">
              <a:solidFill>
                <a:prstClr val="black"/>
              </a:solidFill>
              <a:latin typeface="Calibri"/>
            </a:endParaRPr>
          </a:p>
        </p:txBody>
      </p:sp>
      <p:sp>
        <p:nvSpPr>
          <p:cNvPr id="18" name="TextBox 17">
            <a:extLst>
              <a:ext uri="{FF2B5EF4-FFF2-40B4-BE49-F238E27FC236}">
                <a16:creationId xmlns:a16="http://schemas.microsoft.com/office/drawing/2014/main" id="{B2961EE3-D1DA-32C9-9637-93F00A6B60AC}"/>
              </a:ext>
            </a:extLst>
          </p:cNvPr>
          <p:cNvSpPr txBox="1"/>
          <p:nvPr/>
        </p:nvSpPr>
        <p:spPr>
          <a:xfrm>
            <a:off x="3556000" y="431800"/>
            <a:ext cx="5130800" cy="502766"/>
          </a:xfrm>
          <a:prstGeom prst="rect">
            <a:avLst/>
          </a:prstGeom>
          <a:noFill/>
        </p:spPr>
        <p:txBody>
          <a:bodyPr wrap="square" rtlCol="0">
            <a:spAutoFit/>
          </a:bodyPr>
          <a:lstStyle/>
          <a:p>
            <a:pPr algn="ctr" defTabSz="609630"/>
            <a:r>
              <a:rPr lang="en-GB" sz="2667" dirty="0">
                <a:solidFill>
                  <a:prstClr val="black"/>
                </a:solidFill>
                <a:latin typeface="Mont" panose="00000700000000000000" pitchFamily="50" charset="0"/>
              </a:rPr>
              <a:t>Licensing </a:t>
            </a:r>
          </a:p>
        </p:txBody>
      </p:sp>
      <p:pic>
        <p:nvPicPr>
          <p:cNvPr id="20" name="Picture 19">
            <a:extLst>
              <a:ext uri="{FF2B5EF4-FFF2-40B4-BE49-F238E27FC236}">
                <a16:creationId xmlns:a16="http://schemas.microsoft.com/office/drawing/2014/main" id="{22697AB0-BDC2-2700-5F21-6E7C295ADE5F}"/>
              </a:ext>
            </a:extLst>
          </p:cNvPr>
          <p:cNvPicPr>
            <a:picLocks noChangeAspect="1"/>
          </p:cNvPicPr>
          <p:nvPr/>
        </p:nvPicPr>
        <p:blipFill>
          <a:blip r:embed="rId6"/>
          <a:stretch>
            <a:fillRect/>
          </a:stretch>
        </p:blipFill>
        <p:spPr>
          <a:xfrm>
            <a:off x="8026400" y="5841905"/>
            <a:ext cx="3530600" cy="495300"/>
          </a:xfrm>
          <a:prstGeom prst="rect">
            <a:avLst/>
          </a:prstGeom>
        </p:spPr>
      </p:pic>
    </p:spTree>
    <p:extLst>
      <p:ext uri="{BB962C8B-B14F-4D97-AF65-F5344CB8AC3E}">
        <p14:creationId xmlns:p14="http://schemas.microsoft.com/office/powerpoint/2010/main" val="232469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FD6F-2995-757F-4D4B-64378C06D8F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0457C76-6CC8-D8A8-663D-F5E7B644CF03}"/>
              </a:ext>
            </a:extLst>
          </p:cNvPr>
          <p:cNvGrpSpPr>
            <a:grpSpLocks noGrp="1" noUngrp="1" noRot="1" noMove="1" noResize="1"/>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F4B084B6-17B4-CF28-EC65-AB90B0D99CA7}"/>
                </a:ext>
              </a:extLst>
            </p:cNvPr>
            <p:cNvPicPr>
              <a:picLocks noGrp="1" noRot="1" noChangeAspect="1" noMove="1" noResize="1" noEditPoints="1" noAdjustHandles="1" noChangeArrowheads="1" noChangeShapeType="1" noCrop="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A1C4CE05-EE12-8709-B7C0-5B28697C5165}"/>
                </a:ext>
              </a:extLst>
            </p:cNvPr>
            <p:cNvSpPr>
              <a:spLocks noGrp="1" noRot="1" noMove="1" noResize="1" noEditPoints="1" noAdjustHandles="1" noChangeArrowheads="1" noChangeShapeType="1"/>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42077C34-DA5D-00C5-C377-42BBAD9A2040}"/>
              </a:ext>
            </a:extLst>
          </p:cNvPr>
          <p:cNvPicPr>
            <a:picLocks noGrp="1" noRot="1" noChangeAspect="1" noMove="1" noResize="1" noEditPoints="1" noAdjustHandles="1" noChangeArrowheads="1" noChangeShapeType="1" noCrop="1"/>
          </p:cNvPicPr>
          <p:nvPr/>
        </p:nvPicPr>
        <p:blipFill rotWithShape="1">
          <a:blip r:embed="rId4">
            <a:alphaModFix amt="5000"/>
          </a:blip>
          <a:srcRect t="16586" b="24768"/>
          <a:stretch/>
        </p:blipFill>
        <p:spPr>
          <a:xfrm>
            <a:off x="1878397" y="1046094"/>
            <a:ext cx="8435207" cy="4946906"/>
          </a:xfrm>
          <a:prstGeom prst="rect">
            <a:avLst/>
          </a:prstGeom>
        </p:spPr>
      </p:pic>
      <p:graphicFrame>
        <p:nvGraphicFramePr>
          <p:cNvPr id="5" name="Diagram 4">
            <a:extLst>
              <a:ext uri="{FF2B5EF4-FFF2-40B4-BE49-F238E27FC236}">
                <a16:creationId xmlns:a16="http://schemas.microsoft.com/office/drawing/2014/main" id="{9ECE10BB-7DA2-DE28-1B8A-54E5B86A0D6A}"/>
              </a:ext>
            </a:extLst>
          </p:cNvPr>
          <p:cNvGraphicFramePr/>
          <p:nvPr>
            <p:extLst>
              <p:ext uri="{D42A27DB-BD31-4B8C-83A1-F6EECF244321}">
                <p14:modId xmlns:p14="http://schemas.microsoft.com/office/powerpoint/2010/main" val="1270398769"/>
              </p:ext>
            </p:extLst>
          </p:nvPr>
        </p:nvGraphicFramePr>
        <p:xfrm>
          <a:off x="1414732" y="753762"/>
          <a:ext cx="9582781" cy="53845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922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03A62-41BD-6351-E07F-24580FB52D6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9E21D47-F6C7-71F1-CAFC-96A8E2526D56}"/>
              </a:ext>
            </a:extLst>
          </p:cNvPr>
          <p:cNvGrpSpPr/>
          <p:nvPr/>
        </p:nvGrpSpPr>
        <p:grpSpPr>
          <a:xfrm>
            <a:off x="-101292" y="0"/>
            <a:ext cx="12293292" cy="6885185"/>
            <a:chOff x="-65631" y="-40777"/>
            <a:chExt cx="18439938" cy="10327777"/>
          </a:xfrm>
        </p:grpSpPr>
        <p:pic>
          <p:nvPicPr>
            <p:cNvPr id="3" name="Picture 2">
              <a:extLst>
                <a:ext uri="{FF2B5EF4-FFF2-40B4-BE49-F238E27FC236}">
                  <a16:creationId xmlns:a16="http://schemas.microsoft.com/office/drawing/2014/main" id="{22F09867-276E-5660-4D5C-73864AA02BED}"/>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9" name="Rectangle 8">
              <a:extLst>
                <a:ext uri="{FF2B5EF4-FFF2-40B4-BE49-F238E27FC236}">
                  <a16:creationId xmlns:a16="http://schemas.microsoft.com/office/drawing/2014/main" id="{0509C584-79A4-67F6-3789-B67113E03058}"/>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5" name="Picture 4">
            <a:extLst>
              <a:ext uri="{FF2B5EF4-FFF2-40B4-BE49-F238E27FC236}">
                <a16:creationId xmlns:a16="http://schemas.microsoft.com/office/drawing/2014/main" id="{3C61F77F-5193-EFD8-5471-3541C39FB0F4}"/>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sp>
        <p:nvSpPr>
          <p:cNvPr id="4" name="TextBox 3">
            <a:extLst>
              <a:ext uri="{FF2B5EF4-FFF2-40B4-BE49-F238E27FC236}">
                <a16:creationId xmlns:a16="http://schemas.microsoft.com/office/drawing/2014/main" id="{29D12646-158F-C389-8975-DE4CADB30741}"/>
              </a:ext>
            </a:extLst>
          </p:cNvPr>
          <p:cNvSpPr txBox="1"/>
          <p:nvPr/>
        </p:nvSpPr>
        <p:spPr>
          <a:xfrm>
            <a:off x="1488267" y="956139"/>
            <a:ext cx="9383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F498B15-F6DC-6F7A-E746-7EFDFB1404CA}"/>
              </a:ext>
            </a:extLst>
          </p:cNvPr>
          <p:cNvPicPr>
            <a:picLocks noChangeAspect="1"/>
          </p:cNvPicPr>
          <p:nvPr/>
        </p:nvPicPr>
        <p:blipFill>
          <a:blip r:embed="rId5"/>
          <a:srcRect l="1413" r="72493"/>
          <a:stretch>
            <a:fillRect/>
          </a:stretch>
        </p:blipFill>
        <p:spPr>
          <a:xfrm>
            <a:off x="3281436" y="442689"/>
            <a:ext cx="5514052" cy="5972622"/>
          </a:xfrm>
          <a:prstGeom prst="rect">
            <a:avLst/>
          </a:prstGeom>
        </p:spPr>
      </p:pic>
    </p:spTree>
    <p:extLst>
      <p:ext uri="{BB962C8B-B14F-4D97-AF65-F5344CB8AC3E}">
        <p14:creationId xmlns:p14="http://schemas.microsoft.com/office/powerpoint/2010/main" val="248486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2D403E-0B32-DA4E-110F-FE8943A1F968}"/>
              </a:ext>
            </a:extLst>
          </p:cNvPr>
          <p:cNvGrpSpPr/>
          <p:nvPr/>
        </p:nvGrpSpPr>
        <p:grpSpPr>
          <a:xfrm>
            <a:off x="-101292" y="0"/>
            <a:ext cx="12293292" cy="6885185"/>
            <a:chOff x="-101292" y="0"/>
            <a:chExt cx="12293292" cy="6885185"/>
          </a:xfrm>
        </p:grpSpPr>
        <p:grpSp>
          <p:nvGrpSpPr>
            <p:cNvPr id="8" name="Group 7">
              <a:extLst>
                <a:ext uri="{FF2B5EF4-FFF2-40B4-BE49-F238E27FC236}">
                  <a16:creationId xmlns:a16="http://schemas.microsoft.com/office/drawing/2014/main" id="{CCCBC4C4-E0F0-A3D8-12FF-7257AC4EF4FF}"/>
                </a:ext>
              </a:extLst>
            </p:cNvPr>
            <p:cNvGrpSpPr/>
            <p:nvPr/>
          </p:nvGrpSpPr>
          <p:grpSpPr>
            <a:xfrm>
              <a:off x="-101292" y="0"/>
              <a:ext cx="12293292" cy="6885185"/>
              <a:chOff x="-65631" y="-40777"/>
              <a:chExt cx="18439938" cy="10327777"/>
            </a:xfrm>
          </p:grpSpPr>
          <p:pic>
            <p:nvPicPr>
              <p:cNvPr id="10" name="Picture 9">
                <a:extLst>
                  <a:ext uri="{FF2B5EF4-FFF2-40B4-BE49-F238E27FC236}">
                    <a16:creationId xmlns:a16="http://schemas.microsoft.com/office/drawing/2014/main" id="{59FF92C5-4623-A1FA-7167-52850D9FA5D2}"/>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11" name="Rectangle 10">
                <a:extLst>
                  <a:ext uri="{FF2B5EF4-FFF2-40B4-BE49-F238E27FC236}">
                    <a16:creationId xmlns:a16="http://schemas.microsoft.com/office/drawing/2014/main" id="{13033669-B1D2-9F3C-12B2-063FC09BEFF5}"/>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9" name="Picture 8">
              <a:extLst>
                <a:ext uri="{FF2B5EF4-FFF2-40B4-BE49-F238E27FC236}">
                  <a16:creationId xmlns:a16="http://schemas.microsoft.com/office/drawing/2014/main" id="{B3BA7D2B-3EA3-C816-A14F-1EFE355DC342}"/>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pic>
        <p:nvPicPr>
          <p:cNvPr id="2" name="Picture 1">
            <a:extLst>
              <a:ext uri="{FF2B5EF4-FFF2-40B4-BE49-F238E27FC236}">
                <a16:creationId xmlns:a16="http://schemas.microsoft.com/office/drawing/2014/main" id="{ABEBBB97-9B4C-3488-8A2B-5D0AC3A85938}"/>
              </a:ext>
            </a:extLst>
          </p:cNvPr>
          <p:cNvPicPr>
            <a:picLocks noChangeAspect="1"/>
          </p:cNvPicPr>
          <p:nvPr/>
        </p:nvPicPr>
        <p:blipFill>
          <a:blip r:embed="rId5"/>
          <a:stretch>
            <a:fillRect/>
          </a:stretch>
        </p:blipFill>
        <p:spPr>
          <a:xfrm>
            <a:off x="3537283" y="240675"/>
            <a:ext cx="4750709" cy="6630952"/>
          </a:xfrm>
          <a:prstGeom prst="rect">
            <a:avLst/>
          </a:prstGeom>
        </p:spPr>
      </p:pic>
    </p:spTree>
    <p:extLst>
      <p:ext uri="{BB962C8B-B14F-4D97-AF65-F5344CB8AC3E}">
        <p14:creationId xmlns:p14="http://schemas.microsoft.com/office/powerpoint/2010/main" val="389867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ED772-30EC-C464-D2FB-FD8F066EF3AB}"/>
              </a:ext>
            </a:extLst>
          </p:cNvPr>
          <p:cNvGrpSpPr/>
          <p:nvPr/>
        </p:nvGrpSpPr>
        <p:grpSpPr>
          <a:xfrm>
            <a:off x="-101292" y="0"/>
            <a:ext cx="12293292" cy="6885185"/>
            <a:chOff x="-101292" y="0"/>
            <a:chExt cx="12293292" cy="6885185"/>
          </a:xfrm>
        </p:grpSpPr>
        <p:grpSp>
          <p:nvGrpSpPr>
            <p:cNvPr id="3" name="Group 2">
              <a:extLst>
                <a:ext uri="{FF2B5EF4-FFF2-40B4-BE49-F238E27FC236}">
                  <a16:creationId xmlns:a16="http://schemas.microsoft.com/office/drawing/2014/main" id="{B990AE03-F404-6408-DA8F-4F1C81B09917}"/>
                </a:ext>
              </a:extLst>
            </p:cNvPr>
            <p:cNvGrpSpPr/>
            <p:nvPr/>
          </p:nvGrpSpPr>
          <p:grpSpPr>
            <a:xfrm>
              <a:off x="-101292" y="0"/>
              <a:ext cx="12293292" cy="6885185"/>
              <a:chOff x="-65631" y="-40777"/>
              <a:chExt cx="18439938" cy="10327777"/>
            </a:xfrm>
          </p:grpSpPr>
          <p:pic>
            <p:nvPicPr>
              <p:cNvPr id="7" name="Picture 6">
                <a:extLst>
                  <a:ext uri="{FF2B5EF4-FFF2-40B4-BE49-F238E27FC236}">
                    <a16:creationId xmlns:a16="http://schemas.microsoft.com/office/drawing/2014/main" id="{BBFABAD5-C6F9-D71C-642F-AA8A88218FFC}"/>
                  </a:ext>
                </a:extLst>
              </p:cNvPr>
              <p:cNvPicPr>
                <a:picLocks noChangeAspect="1"/>
              </p:cNvPicPr>
              <p:nvPr/>
            </p:nvPicPr>
            <p:blipFill rotWithShape="1">
              <a:blip r:embed="rId3"/>
              <a:srcRect t="43993"/>
              <a:stretch/>
            </p:blipFill>
            <p:spPr>
              <a:xfrm>
                <a:off x="-65631" y="-40777"/>
                <a:ext cx="18439938" cy="10327777"/>
              </a:xfrm>
              <a:prstGeom prst="rect">
                <a:avLst/>
              </a:prstGeom>
            </p:spPr>
          </p:pic>
          <p:sp>
            <p:nvSpPr>
              <p:cNvPr id="8" name="Rectangle 7">
                <a:extLst>
                  <a:ext uri="{FF2B5EF4-FFF2-40B4-BE49-F238E27FC236}">
                    <a16:creationId xmlns:a16="http://schemas.microsoft.com/office/drawing/2014/main" id="{434EA38F-1817-95B4-5986-BF3ECECB84F3}"/>
                  </a:ext>
                </a:extLst>
              </p:cNvPr>
              <p:cNvSpPr/>
              <p:nvPr/>
            </p:nvSpPr>
            <p:spPr>
              <a:xfrm>
                <a:off x="462979" y="361012"/>
                <a:ext cx="17362042" cy="9524198"/>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1D5C4DEC-0F1D-F098-9451-6F72FE31C609}"/>
                </a:ext>
              </a:extLst>
            </p:cNvPr>
            <p:cNvPicPr>
              <a:picLocks noChangeAspect="1"/>
            </p:cNvPicPr>
            <p:nvPr/>
          </p:nvPicPr>
          <p:blipFill rotWithShape="1">
            <a:blip r:embed="rId4">
              <a:alphaModFix amt="5000"/>
            </a:blip>
            <a:srcRect t="16586" b="24768"/>
            <a:stretch/>
          </p:blipFill>
          <p:spPr>
            <a:xfrm>
              <a:off x="1878397" y="955547"/>
              <a:ext cx="8435207" cy="4946906"/>
            </a:xfrm>
            <a:prstGeom prst="rect">
              <a:avLst/>
            </a:prstGeom>
          </p:spPr>
        </p:pic>
      </p:grpSp>
      <p:sp>
        <p:nvSpPr>
          <p:cNvPr id="4" name="TextBox 3">
            <a:extLst>
              <a:ext uri="{FF2B5EF4-FFF2-40B4-BE49-F238E27FC236}">
                <a16:creationId xmlns:a16="http://schemas.microsoft.com/office/drawing/2014/main" id="{1DA31C4D-CF2C-CF92-06C1-6FA6AAE00E1C}"/>
              </a:ext>
            </a:extLst>
          </p:cNvPr>
          <p:cNvSpPr txBox="1"/>
          <p:nvPr/>
        </p:nvSpPr>
        <p:spPr>
          <a:xfrm>
            <a:off x="268310" y="2186812"/>
            <a:ext cx="1112981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GB" dirty="0">
                <a:latin typeface="Mont"/>
              </a:rPr>
              <a:t>Primary relationships education should be anchored in an understanding of positive relationships,  but should also equip children to keep themselves and others safe, and to recognise and report risks and abuse, including online</a:t>
            </a:r>
          </a:p>
          <a:p>
            <a:pPr marL="0" algn="l" rtl="0"/>
            <a:endParaRPr lang="en-GB" dirty="0">
              <a:latin typeface="Mont"/>
            </a:endParaRPr>
          </a:p>
          <a:p>
            <a:pPr marL="0" algn="l" rtl="0"/>
            <a:r>
              <a:rPr lang="en-GB" dirty="0">
                <a:latin typeface="Mont"/>
              </a:rPr>
              <a:t>In addition, pupils should understand about bullying, and this can include the use of derogatory terms relating to sex, race, disability and sexual orientation.</a:t>
            </a:r>
          </a:p>
          <a:p>
            <a:pPr marL="0" algn="l" rtl="0"/>
            <a:endParaRPr lang="en-GB" dirty="0">
              <a:latin typeface="Mont"/>
            </a:endParaRPr>
          </a:p>
          <a:p>
            <a:pPr marL="0" algn="l" rtl="0"/>
            <a:r>
              <a:rPr lang="en-GB" dirty="0">
                <a:latin typeface="Mont"/>
              </a:rPr>
              <a:t>Primary children should be introduced to protective and preventative content in a way that does not cause unreasonable alarm and does not appear to normalise risky behaviours or activities</a:t>
            </a:r>
          </a:p>
          <a:p>
            <a:pPr marL="0" algn="l" rtl="0"/>
            <a:endParaRPr lang="en-GB" dirty="0">
              <a:latin typeface="Mont"/>
            </a:endParaRPr>
          </a:p>
          <a:p>
            <a:pPr marL="0" algn="l" rtl="0"/>
            <a:r>
              <a:rPr lang="en-GB" dirty="0">
                <a:latin typeface="Mont"/>
              </a:rPr>
              <a:t> There may also be cases, such as when they know that pupils have seen pornography, in which schools may feel the need to discuss online sexual content.</a:t>
            </a:r>
          </a:p>
          <a:p>
            <a:pPr algn="ctr"/>
            <a:endParaRPr lang="en-GB" dirty="0">
              <a:latin typeface="Mont"/>
            </a:endParaRPr>
          </a:p>
        </p:txBody>
      </p:sp>
      <p:sp>
        <p:nvSpPr>
          <p:cNvPr id="5" name="TextBox 4">
            <a:extLst>
              <a:ext uri="{FF2B5EF4-FFF2-40B4-BE49-F238E27FC236}">
                <a16:creationId xmlns:a16="http://schemas.microsoft.com/office/drawing/2014/main" id="{FAA2C636-1883-9B54-927B-C31FECBDEF4B}"/>
              </a:ext>
            </a:extLst>
          </p:cNvPr>
          <p:cNvSpPr txBox="1"/>
          <p:nvPr/>
        </p:nvSpPr>
        <p:spPr>
          <a:xfrm>
            <a:off x="268310" y="359535"/>
            <a:ext cx="11290478"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latin typeface="Mont Bold"/>
              </a:rPr>
              <a:t>Digging deeper - Primary</a:t>
            </a:r>
          </a:p>
          <a:p>
            <a:r>
              <a:rPr lang="en-US" sz="4400" dirty="0">
                <a:latin typeface="Mont Bold"/>
              </a:rPr>
              <a:t>Intended impact vs actual impact?</a:t>
            </a:r>
          </a:p>
          <a:p>
            <a:pPr algn="ctr"/>
            <a:endParaRPr lang="en-GB" sz="5400" dirty="0">
              <a:latin typeface="Mont Bold"/>
            </a:endParaRPr>
          </a:p>
        </p:txBody>
      </p:sp>
    </p:spTree>
    <p:extLst>
      <p:ext uri="{BB962C8B-B14F-4D97-AF65-F5344CB8AC3E}">
        <p14:creationId xmlns:p14="http://schemas.microsoft.com/office/powerpoint/2010/main" val="941506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1692</TotalTime>
  <Words>2976</Words>
  <Application>Microsoft Office PowerPoint</Application>
  <PresentationFormat>Widescreen</PresentationFormat>
  <Paragraphs>264</Paragraphs>
  <Slides>52</Slides>
  <Notes>45</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Aptos</vt:lpstr>
      <vt:lpstr>Aptos Display</vt:lpstr>
      <vt:lpstr>Arial</vt:lpstr>
      <vt:lpstr>Calibri</vt:lpstr>
      <vt:lpstr>Instrument Sans</vt:lpstr>
      <vt:lpstr>Mont</vt:lpstr>
      <vt:lpstr>Mont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Carolina Hinojosa</dc:creator>
  <cp:lastModifiedBy>Carolina Hinojosa</cp:lastModifiedBy>
  <cp:revision>13</cp:revision>
  <dcterms:created xsi:type="dcterms:W3CDTF">2026-01-05T10:43:09Z</dcterms:created>
  <dcterms:modified xsi:type="dcterms:W3CDTF">2026-06-18T13:42:15Z</dcterms:modified>
</cp:coreProperties>
</file>